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7"/>
  </p:notesMasterIdLst>
  <p:handoutMasterIdLst>
    <p:handoutMasterId r:id="rId28"/>
  </p:handoutMasterIdLst>
  <p:sldIdLst>
    <p:sldId id="258" r:id="rId2"/>
    <p:sldId id="262" r:id="rId3"/>
    <p:sldId id="265" r:id="rId4"/>
    <p:sldId id="259" r:id="rId5"/>
    <p:sldId id="264" r:id="rId6"/>
    <p:sldId id="294" r:id="rId7"/>
    <p:sldId id="267" r:id="rId8"/>
    <p:sldId id="298" r:id="rId9"/>
    <p:sldId id="268" r:id="rId10"/>
    <p:sldId id="269" r:id="rId11"/>
    <p:sldId id="283" r:id="rId12"/>
    <p:sldId id="270" r:id="rId13"/>
    <p:sldId id="281" r:id="rId14"/>
    <p:sldId id="291" r:id="rId15"/>
    <p:sldId id="271" r:id="rId16"/>
    <p:sldId id="289" r:id="rId17"/>
    <p:sldId id="273" r:id="rId18"/>
    <p:sldId id="296" r:id="rId19"/>
    <p:sldId id="297" r:id="rId20"/>
    <p:sldId id="290" r:id="rId21"/>
    <p:sldId id="279" r:id="rId22"/>
    <p:sldId id="278" r:id="rId23"/>
    <p:sldId id="286" r:id="rId24"/>
    <p:sldId id="280" r:id="rId25"/>
    <p:sldId id="26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1CEDB"/>
    <a:srgbClr val="A2E1F8"/>
    <a:srgbClr val="68CFF4"/>
    <a:srgbClr val="42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6" autoAdjust="0"/>
    <p:restoredTop sz="94660"/>
  </p:normalViewPr>
  <p:slideViewPr>
    <p:cSldViewPr snapToGrid="0" showGuides="1">
      <p:cViewPr varScale="1">
        <p:scale>
          <a:sx n="38" d="100"/>
          <a:sy n="38" d="100"/>
        </p:scale>
        <p:origin x="48" y="546"/>
      </p:cViewPr>
      <p:guideLst>
        <p:guide orient="horz" pos="2160"/>
        <p:guide pos="3840"/>
      </p:guideLst>
    </p:cSldViewPr>
  </p:slideViewPr>
  <p:notesTextViewPr>
    <p:cViewPr>
      <p:scale>
        <a:sx n="3" d="2"/>
        <a:sy n="3" d="2"/>
      </p:scale>
      <p:origin x="0" y="0"/>
    </p:cViewPr>
  </p:notesTextViewPr>
  <p:notesViewPr>
    <p:cSldViewPr snapToGrid="0" showGuides="1">
      <p:cViewPr varScale="1">
        <p:scale>
          <a:sx n="79" d="100"/>
          <a:sy n="79" d="100"/>
        </p:scale>
        <p:origin x="2496"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442EA2-39BA-4C9A-AD59-755D4917D53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4DF9FE7B-F642-4898-A360-D4E3814E1A3D}">
      <dgm:prSet phldrT="[Text]"/>
      <dgm:spPr/>
      <dgm:t>
        <a:bodyPr/>
        <a:lstStyle/>
        <a:p>
          <a:r>
            <a:rPr lang="en-US" dirty="0" err="1"/>
            <a:t>Shubhanshu</a:t>
          </a:r>
          <a:r>
            <a:rPr lang="en-US" dirty="0"/>
            <a:t> Mohan</a:t>
          </a:r>
        </a:p>
      </dgm:t>
      <dgm:extLst>
        <a:ext uri="{E40237B7-FDA0-4F09-8148-C483321AD2D9}">
          <dgm14:cNvPr xmlns:dgm14="http://schemas.microsoft.com/office/drawing/2010/diagram" id="0" name="" title="Group A title"/>
        </a:ext>
      </dgm:extLst>
    </dgm:pt>
    <dgm:pt modelId="{1C10F06D-860A-4604-A7AD-02E614FE3976}" type="parTrans" cxnId="{EBD8BE8D-6018-43E2-B081-034BB5656EB6}">
      <dgm:prSet/>
      <dgm:spPr/>
      <dgm:t>
        <a:bodyPr/>
        <a:lstStyle/>
        <a:p>
          <a:endParaRPr lang="en-US"/>
        </a:p>
      </dgm:t>
    </dgm:pt>
    <dgm:pt modelId="{43C18EFF-81FC-4D70-8C6B-E95FF3730413}" type="sibTrans" cxnId="{EBD8BE8D-6018-43E2-B081-034BB5656EB6}">
      <dgm:prSet/>
      <dgm:spPr/>
      <dgm:t>
        <a:bodyPr/>
        <a:lstStyle/>
        <a:p>
          <a:endParaRPr lang="en-US"/>
        </a:p>
      </dgm:t>
    </dgm:pt>
    <dgm:pt modelId="{EFF2750D-B4B3-474C-8B62-8B638DC31F7E}">
      <dgm:prSet phldrT="[Text]"/>
      <dgm:spPr/>
      <dgm:t>
        <a:bodyPr/>
        <a:lstStyle/>
        <a:p>
          <a:r>
            <a:rPr lang="en-US" dirty="0"/>
            <a:t>Worked on pie chart</a:t>
          </a:r>
        </a:p>
      </dgm:t>
      <dgm:extLst>
        <a:ext uri="{E40237B7-FDA0-4F09-8148-C483321AD2D9}">
          <dgm14:cNvPr xmlns:dgm14="http://schemas.microsoft.com/office/drawing/2010/diagram" id="0" name="" title="task 1 and task 2 under Group A"/>
        </a:ext>
      </dgm:extLst>
    </dgm:pt>
    <dgm:pt modelId="{AEBC78E6-CDDC-4C8F-A157-3C51E907FACD}" type="parTrans" cxnId="{A058DDA2-48CA-4E5B-B389-F71A59C262B0}">
      <dgm:prSet/>
      <dgm:spPr/>
      <dgm:t>
        <a:bodyPr/>
        <a:lstStyle/>
        <a:p>
          <a:endParaRPr lang="en-US"/>
        </a:p>
      </dgm:t>
    </dgm:pt>
    <dgm:pt modelId="{75C067D7-FCD2-4969-8F27-4BBDA88E75ED}" type="sibTrans" cxnId="{A058DDA2-48CA-4E5B-B389-F71A59C262B0}">
      <dgm:prSet/>
      <dgm:spPr/>
      <dgm:t>
        <a:bodyPr/>
        <a:lstStyle/>
        <a:p>
          <a:endParaRPr lang="en-US"/>
        </a:p>
      </dgm:t>
    </dgm:pt>
    <dgm:pt modelId="{3929B1E1-4BC4-4C73-ABE8-27CEF96A3652}">
      <dgm:prSet phldrT="[Text]"/>
      <dgm:spPr/>
      <dgm:t>
        <a:bodyPr/>
        <a:lstStyle/>
        <a:p>
          <a:r>
            <a:rPr lang="en-US" dirty="0"/>
            <a:t>Fatima Yasmin</a:t>
          </a:r>
        </a:p>
      </dgm:t>
      <dgm:extLst>
        <a:ext uri="{E40237B7-FDA0-4F09-8148-C483321AD2D9}">
          <dgm14:cNvPr xmlns:dgm14="http://schemas.microsoft.com/office/drawing/2010/diagram" id="0" name="" title="Group B title"/>
        </a:ext>
      </dgm:extLst>
    </dgm:pt>
    <dgm:pt modelId="{F356CC76-9117-4B79-A270-BBBAFD3E9C79}" type="parTrans" cxnId="{1339090C-9A95-4C05-841C-FA3AF987601B}">
      <dgm:prSet/>
      <dgm:spPr/>
      <dgm:t>
        <a:bodyPr/>
        <a:lstStyle/>
        <a:p>
          <a:endParaRPr lang="en-US"/>
        </a:p>
      </dgm:t>
    </dgm:pt>
    <dgm:pt modelId="{19BA0C22-38BB-4E9F-89D5-0FF5FF9F12CE}" type="sibTrans" cxnId="{1339090C-9A95-4C05-841C-FA3AF987601B}">
      <dgm:prSet/>
      <dgm:spPr/>
      <dgm:t>
        <a:bodyPr/>
        <a:lstStyle/>
        <a:p>
          <a:endParaRPr lang="en-US"/>
        </a:p>
      </dgm:t>
    </dgm:pt>
    <dgm:pt modelId="{99E0600D-9954-43F4-8926-13B8777FAAA1}">
      <dgm:prSet phldrT="[Text]"/>
      <dgm:spPr/>
      <dgm:t>
        <a:bodyPr/>
        <a:lstStyle/>
        <a:p>
          <a:r>
            <a:rPr lang="en-US" dirty="0"/>
            <a:t>Worked on line graph</a:t>
          </a:r>
        </a:p>
      </dgm:t>
      <dgm:extLst>
        <a:ext uri="{E40237B7-FDA0-4F09-8148-C483321AD2D9}">
          <dgm14:cNvPr xmlns:dgm14="http://schemas.microsoft.com/office/drawing/2010/diagram" id="0" name="" title="task 1 and task 2 under Group B"/>
        </a:ext>
      </dgm:extLst>
    </dgm:pt>
    <dgm:pt modelId="{BE23F476-2C5C-42ED-BF2B-CD5FC7ADDDF6}" type="parTrans" cxnId="{09FCCB9D-A30A-4326-970E-26252D39327F}">
      <dgm:prSet/>
      <dgm:spPr/>
      <dgm:t>
        <a:bodyPr/>
        <a:lstStyle/>
        <a:p>
          <a:endParaRPr lang="en-US"/>
        </a:p>
      </dgm:t>
    </dgm:pt>
    <dgm:pt modelId="{C44937DC-4907-4769-AA8B-1B3E7391D7B0}" type="sibTrans" cxnId="{09FCCB9D-A30A-4326-970E-26252D39327F}">
      <dgm:prSet/>
      <dgm:spPr/>
      <dgm:t>
        <a:bodyPr/>
        <a:lstStyle/>
        <a:p>
          <a:endParaRPr lang="en-US"/>
        </a:p>
      </dgm:t>
    </dgm:pt>
    <dgm:pt modelId="{60CDF8D0-D4FC-4467-A51E-79C5A58B0B2C}">
      <dgm:prSet phldrT="[Text]"/>
      <dgm:spPr/>
      <dgm:t>
        <a:bodyPr/>
        <a:lstStyle/>
        <a:p>
          <a:r>
            <a:rPr lang="en-US" dirty="0"/>
            <a:t>Harsh </a:t>
          </a:r>
          <a:r>
            <a:rPr lang="en-US" dirty="0" err="1"/>
            <a:t>Mavi</a:t>
          </a:r>
          <a:endParaRPr lang="en-US" dirty="0"/>
        </a:p>
      </dgm:t>
      <dgm:extLst>
        <a:ext uri="{E40237B7-FDA0-4F09-8148-C483321AD2D9}">
          <dgm14:cNvPr xmlns:dgm14="http://schemas.microsoft.com/office/drawing/2010/diagram" id="0" name="" title="Group C title"/>
        </a:ext>
      </dgm:extLst>
    </dgm:pt>
    <dgm:pt modelId="{E12A269F-AB82-486A-9077-80F2BBBE48C2}" type="parTrans" cxnId="{2BA65DEC-E719-4ED3-8135-48349D42DD04}">
      <dgm:prSet/>
      <dgm:spPr/>
      <dgm:t>
        <a:bodyPr/>
        <a:lstStyle/>
        <a:p>
          <a:endParaRPr lang="en-US"/>
        </a:p>
      </dgm:t>
    </dgm:pt>
    <dgm:pt modelId="{3F7FD59D-A716-4310-A89A-AB6F740D9FFF}" type="sibTrans" cxnId="{2BA65DEC-E719-4ED3-8135-48349D42DD04}">
      <dgm:prSet/>
      <dgm:spPr/>
      <dgm:t>
        <a:bodyPr/>
        <a:lstStyle/>
        <a:p>
          <a:endParaRPr lang="en-US"/>
        </a:p>
      </dgm:t>
    </dgm:pt>
    <dgm:pt modelId="{50629C12-7464-4473-ADEF-1A284F8A9957}">
      <dgm:prSet phldrT="[Text]"/>
      <dgm:spPr/>
      <dgm:t>
        <a:bodyPr/>
        <a:lstStyle/>
        <a:p>
          <a:r>
            <a:rPr lang="en-US" dirty="0"/>
            <a:t>Worked on histogram</a:t>
          </a:r>
        </a:p>
      </dgm:t>
      <dgm:extLst>
        <a:ext uri="{E40237B7-FDA0-4F09-8148-C483321AD2D9}">
          <dgm14:cNvPr xmlns:dgm14="http://schemas.microsoft.com/office/drawing/2010/diagram" id="0" name="" title="task 1 and task 2 under Group C"/>
        </a:ext>
      </dgm:extLst>
    </dgm:pt>
    <dgm:pt modelId="{9D1CB46C-0CFA-4B27-9224-267431FBD094}" type="parTrans" cxnId="{1D32FCC9-657C-4348-9C0D-52115D559FEB}">
      <dgm:prSet/>
      <dgm:spPr/>
      <dgm:t>
        <a:bodyPr/>
        <a:lstStyle/>
        <a:p>
          <a:endParaRPr lang="en-US"/>
        </a:p>
      </dgm:t>
    </dgm:pt>
    <dgm:pt modelId="{4576BCC5-0598-4332-A2E7-87AC3ADD4EB8}" type="sibTrans" cxnId="{1D32FCC9-657C-4348-9C0D-52115D559FEB}">
      <dgm:prSet/>
      <dgm:spPr/>
      <dgm:t>
        <a:bodyPr/>
        <a:lstStyle/>
        <a:p>
          <a:endParaRPr lang="en-US"/>
        </a:p>
      </dgm:t>
    </dgm:pt>
    <dgm:pt modelId="{14684AA3-854C-4F22-B102-C48C278E4B3D}" type="pres">
      <dgm:prSet presAssocID="{3F442EA2-39BA-4C9A-AD59-755D4917D532}" presName="linear" presStyleCnt="0">
        <dgm:presLayoutVars>
          <dgm:dir/>
          <dgm:animLvl val="lvl"/>
          <dgm:resizeHandles val="exact"/>
        </dgm:presLayoutVars>
      </dgm:prSet>
      <dgm:spPr/>
    </dgm:pt>
    <dgm:pt modelId="{6FF7C20C-B4DB-41EA-8122-C4F988DA694D}" type="pres">
      <dgm:prSet presAssocID="{4DF9FE7B-F642-4898-A360-D4E3814E1A3D}" presName="parentLin" presStyleCnt="0"/>
      <dgm:spPr/>
    </dgm:pt>
    <dgm:pt modelId="{2DC2F2DB-1CF5-43F3-816C-4FEB86861684}" type="pres">
      <dgm:prSet presAssocID="{4DF9FE7B-F642-4898-A360-D4E3814E1A3D}" presName="parentLeftMargin" presStyleLbl="node1" presStyleIdx="0" presStyleCnt="3"/>
      <dgm:spPr/>
    </dgm:pt>
    <dgm:pt modelId="{4F6431BA-E268-4E6C-BA89-FFF0C9BEFF7B}" type="pres">
      <dgm:prSet presAssocID="{4DF9FE7B-F642-4898-A360-D4E3814E1A3D}" presName="parentText" presStyleLbl="node1" presStyleIdx="0" presStyleCnt="3">
        <dgm:presLayoutVars>
          <dgm:chMax val="0"/>
          <dgm:bulletEnabled val="1"/>
        </dgm:presLayoutVars>
      </dgm:prSet>
      <dgm:spPr/>
    </dgm:pt>
    <dgm:pt modelId="{6EFFE074-9A21-496C-ACB8-75E26A4830D6}" type="pres">
      <dgm:prSet presAssocID="{4DF9FE7B-F642-4898-A360-D4E3814E1A3D}" presName="negativeSpace" presStyleCnt="0"/>
      <dgm:spPr/>
    </dgm:pt>
    <dgm:pt modelId="{B41B2430-42E1-4A56-B7F2-00B7E7586DC3}" type="pres">
      <dgm:prSet presAssocID="{4DF9FE7B-F642-4898-A360-D4E3814E1A3D}" presName="childText" presStyleLbl="conFgAcc1" presStyleIdx="0" presStyleCnt="3" custScaleY="113054">
        <dgm:presLayoutVars>
          <dgm:bulletEnabled val="1"/>
        </dgm:presLayoutVars>
      </dgm:prSet>
      <dgm:spPr/>
    </dgm:pt>
    <dgm:pt modelId="{4B288B39-84AE-4A8B-909C-56B4427472E5}" type="pres">
      <dgm:prSet presAssocID="{43C18EFF-81FC-4D70-8C6B-E95FF3730413}" presName="spaceBetweenRectangles" presStyleCnt="0"/>
      <dgm:spPr/>
    </dgm:pt>
    <dgm:pt modelId="{A8C431C7-A4E9-4C73-9291-D23F53A1C9F0}" type="pres">
      <dgm:prSet presAssocID="{3929B1E1-4BC4-4C73-ABE8-27CEF96A3652}" presName="parentLin" presStyleCnt="0"/>
      <dgm:spPr/>
    </dgm:pt>
    <dgm:pt modelId="{BD5F6CCD-DEED-4C50-A91E-4377EC956198}" type="pres">
      <dgm:prSet presAssocID="{3929B1E1-4BC4-4C73-ABE8-27CEF96A3652}" presName="parentLeftMargin" presStyleLbl="node1" presStyleIdx="0" presStyleCnt="3"/>
      <dgm:spPr/>
    </dgm:pt>
    <dgm:pt modelId="{8B95F1A1-DE88-4530-AB60-61A43EB4B743}" type="pres">
      <dgm:prSet presAssocID="{3929B1E1-4BC4-4C73-ABE8-27CEF96A3652}" presName="parentText" presStyleLbl="node1" presStyleIdx="1" presStyleCnt="3" custLinFactNeighborX="37818" custLinFactNeighborY="-29817">
        <dgm:presLayoutVars>
          <dgm:chMax val="0"/>
          <dgm:bulletEnabled val="1"/>
        </dgm:presLayoutVars>
      </dgm:prSet>
      <dgm:spPr/>
    </dgm:pt>
    <dgm:pt modelId="{98CCCCD6-5406-49A0-868A-D0C27F0870B6}" type="pres">
      <dgm:prSet presAssocID="{3929B1E1-4BC4-4C73-ABE8-27CEF96A3652}" presName="negativeSpace" presStyleCnt="0"/>
      <dgm:spPr/>
    </dgm:pt>
    <dgm:pt modelId="{5A82E6E5-86A0-475F-85E6-D325240A867A}" type="pres">
      <dgm:prSet presAssocID="{3929B1E1-4BC4-4C73-ABE8-27CEF96A3652}" presName="childText" presStyleLbl="conFgAcc1" presStyleIdx="1" presStyleCnt="3" custLinFactNeighborY="49621">
        <dgm:presLayoutVars>
          <dgm:bulletEnabled val="1"/>
        </dgm:presLayoutVars>
      </dgm:prSet>
      <dgm:spPr/>
    </dgm:pt>
    <dgm:pt modelId="{F50616FC-4502-4174-A972-F72050805BC1}" type="pres">
      <dgm:prSet presAssocID="{19BA0C22-38BB-4E9F-89D5-0FF5FF9F12CE}" presName="spaceBetweenRectangles" presStyleCnt="0"/>
      <dgm:spPr/>
    </dgm:pt>
    <dgm:pt modelId="{39DC2226-372F-4EE1-8257-F4C3B257309C}" type="pres">
      <dgm:prSet presAssocID="{60CDF8D0-D4FC-4467-A51E-79C5A58B0B2C}" presName="parentLin" presStyleCnt="0"/>
      <dgm:spPr/>
    </dgm:pt>
    <dgm:pt modelId="{48A215CB-F70B-48FA-997A-620A6834D116}" type="pres">
      <dgm:prSet presAssocID="{60CDF8D0-D4FC-4467-A51E-79C5A58B0B2C}" presName="parentLeftMargin" presStyleLbl="node1" presStyleIdx="1" presStyleCnt="3"/>
      <dgm:spPr/>
    </dgm:pt>
    <dgm:pt modelId="{E64E0815-54DA-43E1-9642-8F5153B8E00B}" type="pres">
      <dgm:prSet presAssocID="{60CDF8D0-D4FC-4467-A51E-79C5A58B0B2C}" presName="parentText" presStyleLbl="node1" presStyleIdx="2" presStyleCnt="3" custLinFactNeighborX="32897" custLinFactNeighborY="-26890">
        <dgm:presLayoutVars>
          <dgm:chMax val="0"/>
          <dgm:bulletEnabled val="1"/>
        </dgm:presLayoutVars>
      </dgm:prSet>
      <dgm:spPr/>
    </dgm:pt>
    <dgm:pt modelId="{0B96325C-8EBF-4248-9F38-C24034C1A6AF}" type="pres">
      <dgm:prSet presAssocID="{60CDF8D0-D4FC-4467-A51E-79C5A58B0B2C}" presName="negativeSpace" presStyleCnt="0"/>
      <dgm:spPr/>
    </dgm:pt>
    <dgm:pt modelId="{03C3B6C2-1763-4790-9A37-BA583B2A18C8}" type="pres">
      <dgm:prSet presAssocID="{60CDF8D0-D4FC-4467-A51E-79C5A58B0B2C}" presName="childText" presStyleLbl="conFgAcc1" presStyleIdx="2" presStyleCnt="3" custLinFactNeighborX="-329" custLinFactNeighborY="2250">
        <dgm:presLayoutVars>
          <dgm:bulletEnabled val="1"/>
        </dgm:presLayoutVars>
      </dgm:prSet>
      <dgm:spPr/>
    </dgm:pt>
  </dgm:ptLst>
  <dgm:cxnLst>
    <dgm:cxn modelId="{36E53D03-580A-4DEE-B752-52E2123A392F}" type="presOf" srcId="{60CDF8D0-D4FC-4467-A51E-79C5A58B0B2C}" destId="{E64E0815-54DA-43E1-9642-8F5153B8E00B}" srcOrd="1" destOrd="0" presId="urn:microsoft.com/office/officeart/2005/8/layout/list1"/>
    <dgm:cxn modelId="{1339090C-9A95-4C05-841C-FA3AF987601B}" srcId="{3F442EA2-39BA-4C9A-AD59-755D4917D532}" destId="{3929B1E1-4BC4-4C73-ABE8-27CEF96A3652}" srcOrd="1" destOrd="0" parTransId="{F356CC76-9117-4B79-A270-BBBAFD3E9C79}" sibTransId="{19BA0C22-38BB-4E9F-89D5-0FF5FF9F12CE}"/>
    <dgm:cxn modelId="{6E67910C-F58F-4F90-8E77-EEA220F145F6}" type="presOf" srcId="{99E0600D-9954-43F4-8926-13B8777FAAA1}" destId="{5A82E6E5-86A0-475F-85E6-D325240A867A}" srcOrd="0" destOrd="0" presId="urn:microsoft.com/office/officeart/2005/8/layout/list1"/>
    <dgm:cxn modelId="{43207A10-DB15-4A8D-9508-23F2D97F3411}" type="presOf" srcId="{4DF9FE7B-F642-4898-A360-D4E3814E1A3D}" destId="{4F6431BA-E268-4E6C-BA89-FFF0C9BEFF7B}" srcOrd="1" destOrd="0" presId="urn:microsoft.com/office/officeart/2005/8/layout/list1"/>
    <dgm:cxn modelId="{AA9D242C-1CCA-466E-A1DE-4AA2EBAFEF92}" type="presOf" srcId="{4DF9FE7B-F642-4898-A360-D4E3814E1A3D}" destId="{2DC2F2DB-1CF5-43F3-816C-4FEB86861684}" srcOrd="0" destOrd="0" presId="urn:microsoft.com/office/officeart/2005/8/layout/list1"/>
    <dgm:cxn modelId="{A7868933-E160-4484-81F0-5AB058E81092}" type="presOf" srcId="{3F442EA2-39BA-4C9A-AD59-755D4917D532}" destId="{14684AA3-854C-4F22-B102-C48C278E4B3D}" srcOrd="0" destOrd="0" presId="urn:microsoft.com/office/officeart/2005/8/layout/list1"/>
    <dgm:cxn modelId="{A7A3506B-7C90-430C-A1CB-E88B986A5FF1}" type="presOf" srcId="{50629C12-7464-4473-ADEF-1A284F8A9957}" destId="{03C3B6C2-1763-4790-9A37-BA583B2A18C8}" srcOrd="0" destOrd="0" presId="urn:microsoft.com/office/officeart/2005/8/layout/list1"/>
    <dgm:cxn modelId="{212DF689-93AC-4709-9FF9-0D6E1447F76C}" type="presOf" srcId="{3929B1E1-4BC4-4C73-ABE8-27CEF96A3652}" destId="{8B95F1A1-DE88-4530-AB60-61A43EB4B743}" srcOrd="1" destOrd="0" presId="urn:microsoft.com/office/officeart/2005/8/layout/list1"/>
    <dgm:cxn modelId="{EBD8BE8D-6018-43E2-B081-034BB5656EB6}" srcId="{3F442EA2-39BA-4C9A-AD59-755D4917D532}" destId="{4DF9FE7B-F642-4898-A360-D4E3814E1A3D}" srcOrd="0" destOrd="0" parTransId="{1C10F06D-860A-4604-A7AD-02E614FE3976}" sibTransId="{43C18EFF-81FC-4D70-8C6B-E95FF3730413}"/>
    <dgm:cxn modelId="{09FCCB9D-A30A-4326-970E-26252D39327F}" srcId="{3929B1E1-4BC4-4C73-ABE8-27CEF96A3652}" destId="{99E0600D-9954-43F4-8926-13B8777FAAA1}" srcOrd="0" destOrd="0" parTransId="{BE23F476-2C5C-42ED-BF2B-CD5FC7ADDDF6}" sibTransId="{C44937DC-4907-4769-AA8B-1B3E7391D7B0}"/>
    <dgm:cxn modelId="{A058DDA2-48CA-4E5B-B389-F71A59C262B0}" srcId="{4DF9FE7B-F642-4898-A360-D4E3814E1A3D}" destId="{EFF2750D-B4B3-474C-8B62-8B638DC31F7E}" srcOrd="0" destOrd="0" parTransId="{AEBC78E6-CDDC-4C8F-A157-3C51E907FACD}" sibTransId="{75C067D7-FCD2-4969-8F27-4BBDA88E75ED}"/>
    <dgm:cxn modelId="{1D32FCC9-657C-4348-9C0D-52115D559FEB}" srcId="{60CDF8D0-D4FC-4467-A51E-79C5A58B0B2C}" destId="{50629C12-7464-4473-ADEF-1A284F8A9957}" srcOrd="0" destOrd="0" parTransId="{9D1CB46C-0CFA-4B27-9224-267431FBD094}" sibTransId="{4576BCC5-0598-4332-A2E7-87AC3ADD4EB8}"/>
    <dgm:cxn modelId="{4A0AC0CD-FB41-45B7-8FE9-DBB6CC5B5855}" type="presOf" srcId="{60CDF8D0-D4FC-4467-A51E-79C5A58B0B2C}" destId="{48A215CB-F70B-48FA-997A-620A6834D116}" srcOrd="0" destOrd="0" presId="urn:microsoft.com/office/officeart/2005/8/layout/list1"/>
    <dgm:cxn modelId="{374C5BD0-9B47-4CFC-ABA8-D97B340654A3}" type="presOf" srcId="{3929B1E1-4BC4-4C73-ABE8-27CEF96A3652}" destId="{BD5F6CCD-DEED-4C50-A91E-4377EC956198}" srcOrd="0" destOrd="0" presId="urn:microsoft.com/office/officeart/2005/8/layout/list1"/>
    <dgm:cxn modelId="{2BA65DEC-E719-4ED3-8135-48349D42DD04}" srcId="{3F442EA2-39BA-4C9A-AD59-755D4917D532}" destId="{60CDF8D0-D4FC-4467-A51E-79C5A58B0B2C}" srcOrd="2" destOrd="0" parTransId="{E12A269F-AB82-486A-9077-80F2BBBE48C2}" sibTransId="{3F7FD59D-A716-4310-A89A-AB6F740D9FFF}"/>
    <dgm:cxn modelId="{20F1E5ED-D04F-419E-B9B1-0485A4C84CE5}" type="presOf" srcId="{EFF2750D-B4B3-474C-8B62-8B638DC31F7E}" destId="{B41B2430-42E1-4A56-B7F2-00B7E7586DC3}" srcOrd="0" destOrd="0" presId="urn:microsoft.com/office/officeart/2005/8/layout/list1"/>
    <dgm:cxn modelId="{C57D609F-D41A-481D-A248-A49D8E4FA935}" type="presParOf" srcId="{14684AA3-854C-4F22-B102-C48C278E4B3D}" destId="{6FF7C20C-B4DB-41EA-8122-C4F988DA694D}" srcOrd="0" destOrd="0" presId="urn:microsoft.com/office/officeart/2005/8/layout/list1"/>
    <dgm:cxn modelId="{280508DB-9424-426E-A208-4D51D86D492F}" type="presParOf" srcId="{6FF7C20C-B4DB-41EA-8122-C4F988DA694D}" destId="{2DC2F2DB-1CF5-43F3-816C-4FEB86861684}" srcOrd="0" destOrd="0" presId="urn:microsoft.com/office/officeart/2005/8/layout/list1"/>
    <dgm:cxn modelId="{30619381-1942-42E8-8E1D-6DDCE1E3CC48}" type="presParOf" srcId="{6FF7C20C-B4DB-41EA-8122-C4F988DA694D}" destId="{4F6431BA-E268-4E6C-BA89-FFF0C9BEFF7B}" srcOrd="1" destOrd="0" presId="urn:microsoft.com/office/officeart/2005/8/layout/list1"/>
    <dgm:cxn modelId="{6884946A-C087-4C57-8EA3-381FED5881BA}" type="presParOf" srcId="{14684AA3-854C-4F22-B102-C48C278E4B3D}" destId="{6EFFE074-9A21-496C-ACB8-75E26A4830D6}" srcOrd="1" destOrd="0" presId="urn:microsoft.com/office/officeart/2005/8/layout/list1"/>
    <dgm:cxn modelId="{CBF1902C-5712-4030-A180-B5A2124D2B6C}" type="presParOf" srcId="{14684AA3-854C-4F22-B102-C48C278E4B3D}" destId="{B41B2430-42E1-4A56-B7F2-00B7E7586DC3}" srcOrd="2" destOrd="0" presId="urn:microsoft.com/office/officeart/2005/8/layout/list1"/>
    <dgm:cxn modelId="{10E80DCF-18FD-47F8-B732-938909F74D1A}" type="presParOf" srcId="{14684AA3-854C-4F22-B102-C48C278E4B3D}" destId="{4B288B39-84AE-4A8B-909C-56B4427472E5}" srcOrd="3" destOrd="0" presId="urn:microsoft.com/office/officeart/2005/8/layout/list1"/>
    <dgm:cxn modelId="{968982D3-299D-4333-AA00-F4EBC8075E17}" type="presParOf" srcId="{14684AA3-854C-4F22-B102-C48C278E4B3D}" destId="{A8C431C7-A4E9-4C73-9291-D23F53A1C9F0}" srcOrd="4" destOrd="0" presId="urn:microsoft.com/office/officeart/2005/8/layout/list1"/>
    <dgm:cxn modelId="{DA85BA93-358F-44D8-AD76-B54D6C8F9B29}" type="presParOf" srcId="{A8C431C7-A4E9-4C73-9291-D23F53A1C9F0}" destId="{BD5F6CCD-DEED-4C50-A91E-4377EC956198}" srcOrd="0" destOrd="0" presId="urn:microsoft.com/office/officeart/2005/8/layout/list1"/>
    <dgm:cxn modelId="{376DE953-739B-4C0A-8170-6EC1A7BE7FAB}" type="presParOf" srcId="{A8C431C7-A4E9-4C73-9291-D23F53A1C9F0}" destId="{8B95F1A1-DE88-4530-AB60-61A43EB4B743}" srcOrd="1" destOrd="0" presId="urn:microsoft.com/office/officeart/2005/8/layout/list1"/>
    <dgm:cxn modelId="{0EDC2434-8776-4013-A338-84D8064EF050}" type="presParOf" srcId="{14684AA3-854C-4F22-B102-C48C278E4B3D}" destId="{98CCCCD6-5406-49A0-868A-D0C27F0870B6}" srcOrd="5" destOrd="0" presId="urn:microsoft.com/office/officeart/2005/8/layout/list1"/>
    <dgm:cxn modelId="{55D3F02D-E607-484A-9C5B-96EC7CE0E2F2}" type="presParOf" srcId="{14684AA3-854C-4F22-B102-C48C278E4B3D}" destId="{5A82E6E5-86A0-475F-85E6-D325240A867A}" srcOrd="6" destOrd="0" presId="urn:microsoft.com/office/officeart/2005/8/layout/list1"/>
    <dgm:cxn modelId="{131474E7-A334-4C50-B383-52C80914341C}" type="presParOf" srcId="{14684AA3-854C-4F22-B102-C48C278E4B3D}" destId="{F50616FC-4502-4174-A972-F72050805BC1}" srcOrd="7" destOrd="0" presId="urn:microsoft.com/office/officeart/2005/8/layout/list1"/>
    <dgm:cxn modelId="{2FDF9586-6806-402C-AC75-143417E3F41F}" type="presParOf" srcId="{14684AA3-854C-4F22-B102-C48C278E4B3D}" destId="{39DC2226-372F-4EE1-8257-F4C3B257309C}" srcOrd="8" destOrd="0" presId="urn:microsoft.com/office/officeart/2005/8/layout/list1"/>
    <dgm:cxn modelId="{8668CE41-9FF3-4127-9BDD-B935E50C8A40}" type="presParOf" srcId="{39DC2226-372F-4EE1-8257-F4C3B257309C}" destId="{48A215CB-F70B-48FA-997A-620A6834D116}" srcOrd="0" destOrd="0" presId="urn:microsoft.com/office/officeart/2005/8/layout/list1"/>
    <dgm:cxn modelId="{A2F277AD-6B5A-4176-A30C-5D45BC6FD851}" type="presParOf" srcId="{39DC2226-372F-4EE1-8257-F4C3B257309C}" destId="{E64E0815-54DA-43E1-9642-8F5153B8E00B}" srcOrd="1" destOrd="0" presId="urn:microsoft.com/office/officeart/2005/8/layout/list1"/>
    <dgm:cxn modelId="{79CDAE8B-0717-4057-A980-40B49400C101}" type="presParOf" srcId="{14684AA3-854C-4F22-B102-C48C278E4B3D}" destId="{0B96325C-8EBF-4248-9F38-C24034C1A6AF}" srcOrd="9" destOrd="0" presId="urn:microsoft.com/office/officeart/2005/8/layout/list1"/>
    <dgm:cxn modelId="{D241E28D-FF5B-4783-83BF-EE2EB252C5EB}" type="presParOf" srcId="{14684AA3-854C-4F22-B102-C48C278E4B3D}" destId="{03C3B6C2-1763-4790-9A37-BA583B2A18C8}"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1B2430-42E1-4A56-B7F2-00B7E7586DC3}">
      <dsp:nvSpPr>
        <dsp:cNvPr id="0" name=""/>
        <dsp:cNvSpPr/>
      </dsp:nvSpPr>
      <dsp:spPr>
        <a:xfrm>
          <a:off x="0" y="413592"/>
          <a:ext cx="5384800" cy="1179647"/>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7920" tIns="520700" rIns="417920"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Worked on pie chart</a:t>
          </a:r>
        </a:p>
      </dsp:txBody>
      <dsp:txXfrm>
        <a:off x="0" y="413592"/>
        <a:ext cx="5384800" cy="1179647"/>
      </dsp:txXfrm>
    </dsp:sp>
    <dsp:sp modelId="{4F6431BA-E268-4E6C-BA89-FFF0C9BEFF7B}">
      <dsp:nvSpPr>
        <dsp:cNvPr id="0" name=""/>
        <dsp:cNvSpPr/>
      </dsp:nvSpPr>
      <dsp:spPr>
        <a:xfrm>
          <a:off x="269240" y="44592"/>
          <a:ext cx="3769360" cy="738000"/>
        </a:xfrm>
        <a:prstGeom prst="roundRect">
          <a:avLst/>
        </a:prstGeom>
        <a:gradFill rotWithShape="0">
          <a:gsLst>
            <a:gs pos="0">
              <a:schemeClr val="accent2">
                <a:hueOff val="0"/>
                <a:satOff val="0"/>
                <a:lumOff val="0"/>
                <a:alphaOff val="0"/>
                <a:shade val="15000"/>
                <a:satMod val="180000"/>
              </a:schemeClr>
            </a:gs>
            <a:gs pos="50000">
              <a:schemeClr val="accent2">
                <a:hueOff val="0"/>
                <a:satOff val="0"/>
                <a:lumOff val="0"/>
                <a:alphaOff val="0"/>
                <a:shade val="45000"/>
                <a:satMod val="170000"/>
              </a:schemeClr>
            </a:gs>
            <a:gs pos="70000">
              <a:schemeClr val="accent2">
                <a:hueOff val="0"/>
                <a:satOff val="0"/>
                <a:lumOff val="0"/>
                <a:alphaOff val="0"/>
                <a:tint val="99000"/>
                <a:shade val="65000"/>
                <a:satMod val="155000"/>
              </a:schemeClr>
            </a:gs>
            <a:gs pos="100000">
              <a:schemeClr val="accent2">
                <a:hueOff val="0"/>
                <a:satOff val="0"/>
                <a:lumOff val="0"/>
                <a:alphaOff val="0"/>
                <a:tint val="95500"/>
                <a:shade val="100000"/>
                <a:satMod val="155000"/>
              </a:schemeClr>
            </a:gs>
          </a:gsLst>
          <a:lin ang="16200000" scaled="0"/>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473" tIns="0" rIns="142473" bIns="0" numCol="1" spcCol="1270" anchor="ctr" anchorCtr="0">
          <a:noAutofit/>
        </a:bodyPr>
        <a:lstStyle/>
        <a:p>
          <a:pPr marL="0" lvl="0" indent="0" algn="l" defTabSz="1111250">
            <a:lnSpc>
              <a:spcPct val="90000"/>
            </a:lnSpc>
            <a:spcBef>
              <a:spcPct val="0"/>
            </a:spcBef>
            <a:spcAft>
              <a:spcPct val="35000"/>
            </a:spcAft>
            <a:buNone/>
          </a:pPr>
          <a:r>
            <a:rPr lang="en-US" sz="2500" kern="1200" dirty="0" err="1"/>
            <a:t>Shubhanshu</a:t>
          </a:r>
          <a:r>
            <a:rPr lang="en-US" sz="2500" kern="1200" dirty="0"/>
            <a:t> Mohan</a:t>
          </a:r>
        </a:p>
      </dsp:txBody>
      <dsp:txXfrm>
        <a:off x="305266" y="80618"/>
        <a:ext cx="3697308" cy="665948"/>
      </dsp:txXfrm>
    </dsp:sp>
    <dsp:sp modelId="{5A82E6E5-86A0-475F-85E6-D325240A867A}">
      <dsp:nvSpPr>
        <dsp:cNvPr id="0" name=""/>
        <dsp:cNvSpPr/>
      </dsp:nvSpPr>
      <dsp:spPr>
        <a:xfrm>
          <a:off x="0" y="2164228"/>
          <a:ext cx="5384800" cy="1043437"/>
        </a:xfrm>
        <a:prstGeom prst="rect">
          <a:avLst/>
        </a:prstGeom>
        <a:solidFill>
          <a:schemeClr val="lt1">
            <a:alpha val="90000"/>
            <a:hueOff val="0"/>
            <a:satOff val="0"/>
            <a:lumOff val="0"/>
            <a:alphaOff val="0"/>
          </a:schemeClr>
        </a:solidFill>
        <a:ln w="12700" cap="flat" cmpd="sng" algn="ctr">
          <a:solidFill>
            <a:schemeClr val="accent2">
              <a:hueOff val="-3277702"/>
              <a:satOff val="-3888"/>
              <a:lumOff val="-2059"/>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7920" tIns="520700" rIns="417920"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Worked on line graph</a:t>
          </a:r>
        </a:p>
      </dsp:txBody>
      <dsp:txXfrm>
        <a:off x="0" y="2164228"/>
        <a:ext cx="5384800" cy="1043437"/>
      </dsp:txXfrm>
    </dsp:sp>
    <dsp:sp modelId="{8B95F1A1-DE88-4530-AB60-61A43EB4B743}">
      <dsp:nvSpPr>
        <dsp:cNvPr id="0" name=""/>
        <dsp:cNvSpPr/>
      </dsp:nvSpPr>
      <dsp:spPr>
        <a:xfrm>
          <a:off x="371061" y="1508190"/>
          <a:ext cx="3769360" cy="738000"/>
        </a:xfrm>
        <a:prstGeom prst="roundRect">
          <a:avLst/>
        </a:prstGeom>
        <a:gradFill rotWithShape="0">
          <a:gsLst>
            <a:gs pos="0">
              <a:schemeClr val="accent2">
                <a:hueOff val="-3277702"/>
                <a:satOff val="-3888"/>
                <a:lumOff val="-2059"/>
                <a:alphaOff val="0"/>
                <a:shade val="15000"/>
                <a:satMod val="180000"/>
              </a:schemeClr>
            </a:gs>
            <a:gs pos="50000">
              <a:schemeClr val="accent2">
                <a:hueOff val="-3277702"/>
                <a:satOff val="-3888"/>
                <a:lumOff val="-2059"/>
                <a:alphaOff val="0"/>
                <a:shade val="45000"/>
                <a:satMod val="170000"/>
              </a:schemeClr>
            </a:gs>
            <a:gs pos="70000">
              <a:schemeClr val="accent2">
                <a:hueOff val="-3277702"/>
                <a:satOff val="-3888"/>
                <a:lumOff val="-2059"/>
                <a:alphaOff val="0"/>
                <a:tint val="99000"/>
                <a:shade val="65000"/>
                <a:satMod val="155000"/>
              </a:schemeClr>
            </a:gs>
            <a:gs pos="100000">
              <a:schemeClr val="accent2">
                <a:hueOff val="-3277702"/>
                <a:satOff val="-3888"/>
                <a:lumOff val="-2059"/>
                <a:alphaOff val="0"/>
                <a:tint val="95500"/>
                <a:shade val="100000"/>
                <a:satMod val="155000"/>
              </a:schemeClr>
            </a:gs>
          </a:gsLst>
          <a:lin ang="16200000" scaled="0"/>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473" tIns="0" rIns="142473" bIns="0" numCol="1" spcCol="1270" anchor="ctr" anchorCtr="0">
          <a:noAutofit/>
        </a:bodyPr>
        <a:lstStyle/>
        <a:p>
          <a:pPr marL="0" lvl="0" indent="0" algn="l" defTabSz="1111250">
            <a:lnSpc>
              <a:spcPct val="90000"/>
            </a:lnSpc>
            <a:spcBef>
              <a:spcPct val="0"/>
            </a:spcBef>
            <a:spcAft>
              <a:spcPct val="35000"/>
            </a:spcAft>
            <a:buNone/>
          </a:pPr>
          <a:r>
            <a:rPr lang="en-US" sz="2500" kern="1200" dirty="0"/>
            <a:t>Fatima Yasmin</a:t>
          </a:r>
        </a:p>
      </dsp:txBody>
      <dsp:txXfrm>
        <a:off x="407087" y="1544216"/>
        <a:ext cx="3697308" cy="665948"/>
      </dsp:txXfrm>
    </dsp:sp>
    <dsp:sp modelId="{03C3B6C2-1763-4790-9A37-BA583B2A18C8}">
      <dsp:nvSpPr>
        <dsp:cNvPr id="0" name=""/>
        <dsp:cNvSpPr/>
      </dsp:nvSpPr>
      <dsp:spPr>
        <a:xfrm>
          <a:off x="0" y="3652980"/>
          <a:ext cx="5384800" cy="1043437"/>
        </a:xfrm>
        <a:prstGeom prst="rect">
          <a:avLst/>
        </a:prstGeom>
        <a:solidFill>
          <a:schemeClr val="lt1">
            <a:alpha val="90000"/>
            <a:hueOff val="0"/>
            <a:satOff val="0"/>
            <a:lumOff val="0"/>
            <a:alphaOff val="0"/>
          </a:schemeClr>
        </a:solidFill>
        <a:ln w="12700" cap="flat" cmpd="sng" algn="ctr">
          <a:solidFill>
            <a:schemeClr val="accent2">
              <a:hueOff val="-6555403"/>
              <a:satOff val="-7776"/>
              <a:lumOff val="-4117"/>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7920" tIns="520700" rIns="417920"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Worked on histogram</a:t>
          </a:r>
        </a:p>
      </dsp:txBody>
      <dsp:txXfrm>
        <a:off x="0" y="3652980"/>
        <a:ext cx="5384800" cy="1043437"/>
      </dsp:txXfrm>
    </dsp:sp>
    <dsp:sp modelId="{E64E0815-54DA-43E1-9642-8F5153B8E00B}">
      <dsp:nvSpPr>
        <dsp:cNvPr id="0" name=""/>
        <dsp:cNvSpPr/>
      </dsp:nvSpPr>
      <dsp:spPr>
        <a:xfrm>
          <a:off x="357811" y="3077229"/>
          <a:ext cx="3769360" cy="738000"/>
        </a:xfrm>
        <a:prstGeom prst="roundRect">
          <a:avLst/>
        </a:prstGeom>
        <a:gradFill rotWithShape="0">
          <a:gsLst>
            <a:gs pos="0">
              <a:schemeClr val="accent2">
                <a:hueOff val="-6555403"/>
                <a:satOff val="-7776"/>
                <a:lumOff val="-4117"/>
                <a:alphaOff val="0"/>
                <a:shade val="15000"/>
                <a:satMod val="180000"/>
              </a:schemeClr>
            </a:gs>
            <a:gs pos="50000">
              <a:schemeClr val="accent2">
                <a:hueOff val="-6555403"/>
                <a:satOff val="-7776"/>
                <a:lumOff val="-4117"/>
                <a:alphaOff val="0"/>
                <a:shade val="45000"/>
                <a:satMod val="170000"/>
              </a:schemeClr>
            </a:gs>
            <a:gs pos="70000">
              <a:schemeClr val="accent2">
                <a:hueOff val="-6555403"/>
                <a:satOff val="-7776"/>
                <a:lumOff val="-4117"/>
                <a:alphaOff val="0"/>
                <a:tint val="99000"/>
                <a:shade val="65000"/>
                <a:satMod val="155000"/>
              </a:schemeClr>
            </a:gs>
            <a:gs pos="100000">
              <a:schemeClr val="accent2">
                <a:hueOff val="-6555403"/>
                <a:satOff val="-7776"/>
                <a:lumOff val="-4117"/>
                <a:alphaOff val="0"/>
                <a:tint val="95500"/>
                <a:shade val="100000"/>
                <a:satMod val="155000"/>
              </a:schemeClr>
            </a:gs>
          </a:gsLst>
          <a:lin ang="16200000" scaled="0"/>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473" tIns="0" rIns="142473" bIns="0" numCol="1" spcCol="1270" anchor="ctr" anchorCtr="0">
          <a:noAutofit/>
        </a:bodyPr>
        <a:lstStyle/>
        <a:p>
          <a:pPr marL="0" lvl="0" indent="0" algn="l" defTabSz="1111250">
            <a:lnSpc>
              <a:spcPct val="90000"/>
            </a:lnSpc>
            <a:spcBef>
              <a:spcPct val="0"/>
            </a:spcBef>
            <a:spcAft>
              <a:spcPct val="35000"/>
            </a:spcAft>
            <a:buNone/>
          </a:pPr>
          <a:r>
            <a:rPr lang="en-US" sz="2500" kern="1200" dirty="0"/>
            <a:t>Harsh </a:t>
          </a:r>
          <a:r>
            <a:rPr lang="en-US" sz="2500" kern="1200" dirty="0" err="1"/>
            <a:t>Mavi</a:t>
          </a:r>
          <a:endParaRPr lang="en-US" sz="2500" kern="1200" dirty="0"/>
        </a:p>
      </dsp:txBody>
      <dsp:txXfrm>
        <a:off x="393837" y="3113255"/>
        <a:ext cx="3697308" cy="66594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906F081-8781-4431-8FD4-2CF608CD7C47}" type="datetimeFigureOut">
              <a:rPr lang="en-US" smtClean="0"/>
              <a:t>12/14/2021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6E42EF-B2A2-4428-A098-E6934E2840B8}" type="slidenum">
              <a:rPr lang="en-US" smtClean="0"/>
              <a:t>‹#›</a:t>
            </a:fld>
            <a:endParaRPr lang="en-US"/>
          </a:p>
        </p:txBody>
      </p:sp>
    </p:spTree>
    <p:extLst>
      <p:ext uri="{BB962C8B-B14F-4D97-AF65-F5344CB8AC3E}">
        <p14:creationId xmlns:p14="http://schemas.microsoft.com/office/powerpoint/2010/main" val="122661903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6CA47C-B7FD-4BE9-B0E6-81BA758D95F2}" type="datetimeFigureOut">
              <a:rPr lang="en-US" smtClean="0"/>
              <a:t>12/14/2021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3716F0-385D-4F6E-BE54-A09D410D24C2}" type="slidenum">
              <a:rPr lang="en-US" smtClean="0"/>
              <a:t>‹#›</a:t>
            </a:fld>
            <a:endParaRPr lang="en-US"/>
          </a:p>
        </p:txBody>
      </p:sp>
    </p:spTree>
    <p:extLst>
      <p:ext uri="{BB962C8B-B14F-4D97-AF65-F5344CB8AC3E}">
        <p14:creationId xmlns:p14="http://schemas.microsoft.com/office/powerpoint/2010/main" val="683426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3716F0-385D-4F6E-BE54-A09D410D24C2}" type="slidenum">
              <a:rPr lang="en-US" smtClean="0"/>
              <a:t>1</a:t>
            </a:fld>
            <a:endParaRPr lang="en-US"/>
          </a:p>
        </p:txBody>
      </p:sp>
    </p:spTree>
    <p:extLst>
      <p:ext uri="{BB962C8B-B14F-4D97-AF65-F5344CB8AC3E}">
        <p14:creationId xmlns:p14="http://schemas.microsoft.com/office/powerpoint/2010/main" val="456846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23716F0-385D-4F6E-BE54-A09D410D24C2}" type="slidenum">
              <a:rPr lang="en-US" smtClean="0"/>
              <a:t>21</a:t>
            </a:fld>
            <a:endParaRPr lang="en-US"/>
          </a:p>
        </p:txBody>
      </p:sp>
    </p:spTree>
    <p:extLst>
      <p:ext uri="{BB962C8B-B14F-4D97-AF65-F5344CB8AC3E}">
        <p14:creationId xmlns:p14="http://schemas.microsoft.com/office/powerpoint/2010/main" val="4119975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4343400"/>
            <a:ext cx="10363200" cy="1975104"/>
          </a:xfrm>
        </p:spPr>
        <p:txBody>
          <a:bodyPr/>
          <a:lstStyle>
            <a:lvl1pPr marR="9144" algn="l">
              <a:defRPr sz="4000" b="1" cap="all" spc="0" baseline="0">
                <a:solidFill>
                  <a:schemeClr val="tx2"/>
                </a:solidFill>
                <a:effectLst>
                  <a:reflection blurRad="12700" stA="34000" endA="740" endPos="53000" dir="5400000" sy="-100000" algn="bl" rotWithShape="0"/>
                </a:effectLst>
              </a:defRPr>
            </a:lvl1pPr>
            <a:extLst/>
          </a:lstStyle>
          <a:p>
            <a:r>
              <a:rPr kumimoji="0" lang="en-US"/>
              <a:t>Click to edit Master title style</a:t>
            </a:r>
            <a:endParaRPr kumimoji="0" lang="en-US" dirty="0"/>
          </a:p>
        </p:txBody>
      </p:sp>
      <p:sp>
        <p:nvSpPr>
          <p:cNvPr id="9" name="Subtitle 8"/>
          <p:cNvSpPr>
            <a:spLocks noGrp="1"/>
          </p:cNvSpPr>
          <p:nvPr>
            <p:ph type="subTitle" idx="1"/>
          </p:nvPr>
        </p:nvSpPr>
        <p:spPr>
          <a:xfrm>
            <a:off x="1219200" y="2834640"/>
            <a:ext cx="10363200" cy="1508760"/>
          </a:xfrm>
        </p:spPr>
        <p:txBody>
          <a:bodyPr lIns="100584" tIns="45720" anchor="b"/>
          <a:lstStyle>
            <a:lvl1pPr marL="0" indent="0" algn="l">
              <a:spcBef>
                <a:spcPts val="0"/>
              </a:spcBef>
              <a:buNone/>
              <a:defRPr sz="2000">
                <a:solidFill>
                  <a:schemeClr val="accent3"/>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17" name="Footer Placeholder 16"/>
          <p:cNvSpPr>
            <a:spLocks noGrp="1"/>
          </p:cNvSpPr>
          <p:nvPr>
            <p:ph type="ftr" sz="quarter" idx="11"/>
          </p:nvPr>
        </p:nvSpPr>
        <p:spPr/>
        <p:txBody>
          <a:bodyPr/>
          <a:lstStyle/>
          <a:p>
            <a:r>
              <a:rPr lang="en-US" dirty="0"/>
              <a:t>Add a footer</a:t>
            </a:r>
          </a:p>
        </p:txBody>
      </p:sp>
      <p:sp>
        <p:nvSpPr>
          <p:cNvPr id="28" name="Date Placeholder 27"/>
          <p:cNvSpPr>
            <a:spLocks noGrp="1"/>
          </p:cNvSpPr>
          <p:nvPr>
            <p:ph type="dt" sz="half" idx="10"/>
          </p:nvPr>
        </p:nvSpPr>
        <p:spPr/>
        <p:txBody>
          <a:bodyPr/>
          <a:lstStyle/>
          <a:p>
            <a:fld id="{33024136-D290-48F3-A182-4C46BEB5146B}" type="datetime1">
              <a:rPr lang="en-US" smtClean="0"/>
              <a:t>12/14/2021</a:t>
            </a:fld>
            <a:endParaRPr lang="en-US" dirty="0"/>
          </a:p>
        </p:txBody>
      </p:sp>
      <p:sp>
        <p:nvSpPr>
          <p:cNvPr id="29" name="Slide Number Placeholder 28"/>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667474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CC7D44C-38B1-4D0F-9006-D5774F331095}" type="datetime1">
              <a:rPr lang="en-US" smtClean="0"/>
              <a:t>12/14/2021</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1173444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641600" cy="5851525"/>
          </a:xfrm>
        </p:spPr>
        <p:txBody>
          <a:bodyPr vert="eaVert" anchor="ctr"/>
          <a:lstStyle/>
          <a:p>
            <a:r>
              <a:rPr kumimoji="0" lang="en-US"/>
              <a:t>Click to edit Master title style</a:t>
            </a:r>
          </a:p>
        </p:txBody>
      </p:sp>
      <p:sp>
        <p:nvSpPr>
          <p:cNvPr id="3" name="Vertical Text Placeholder 2"/>
          <p:cNvSpPr>
            <a:spLocks noGrp="1"/>
          </p:cNvSpPr>
          <p:nvPr>
            <p:ph type="body" orient="vert" idx="1"/>
          </p:nvPr>
        </p:nvSpPr>
        <p:spPr>
          <a:xfrm>
            <a:off x="812800" y="274640"/>
            <a:ext cx="78232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F98D518A-FD4F-4358-B95B-9DB5A17160FB}" type="datetime1">
              <a:rPr lang="en-US" smtClean="0"/>
              <a:t>12/14/2021</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705569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extLst/>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5E2A9F4F-03AD-4497-A65D-076601BD41D2}" type="datetime1">
              <a:rPr lang="en-US" smtClean="0"/>
              <a:t>12/14/2021</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2877787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2536" y="512064"/>
            <a:ext cx="10875264" cy="777240"/>
          </a:xfrm>
        </p:spPr>
        <p:txBody>
          <a:bodyPr tIns="64008"/>
          <a:lstStyle>
            <a:lvl1pPr algn="l">
              <a:buNone/>
              <a:defRPr sz="3800" b="0" cap="none" spc="-150" baseline="0"/>
            </a:lvl1pPr>
            <a:extLst/>
          </a:lstStyle>
          <a:p>
            <a:r>
              <a:rPr kumimoji="0" lang="en-US"/>
              <a:t>Click to edit Master title style</a:t>
            </a:r>
          </a:p>
        </p:txBody>
      </p:sp>
      <p:sp>
        <p:nvSpPr>
          <p:cNvPr id="3" name="Text Placeholder 2"/>
          <p:cNvSpPr>
            <a:spLocks noGrp="1"/>
          </p:cNvSpPr>
          <p:nvPr>
            <p:ph type="body" idx="1"/>
          </p:nvPr>
        </p:nvSpPr>
        <p:spPr>
          <a:xfrm>
            <a:off x="942536" y="1351672"/>
            <a:ext cx="7624064"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BF3AC-A781-43AA-8BD5-B12F49168B94}" type="datetime1">
              <a:rPr lang="en-US" smtClean="0"/>
              <a:t>12/14/2021</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1796061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512064"/>
            <a:ext cx="10972800" cy="914400"/>
          </a:xfrm>
        </p:spPr>
        <p:txBody>
          <a:bodyPr/>
          <a:lstStyle/>
          <a:p>
            <a:r>
              <a:rPr kumimoji="0" lang="en-US"/>
              <a:t>Click to edit Master title style</a:t>
            </a:r>
          </a:p>
        </p:txBody>
      </p:sp>
      <p:sp>
        <p:nvSpPr>
          <p:cNvPr id="3" name="Content Placeholder 2"/>
          <p:cNvSpPr>
            <a:spLocks noGrp="1"/>
          </p:cNvSpPr>
          <p:nvPr>
            <p:ph sz="half" idx="1"/>
          </p:nvPr>
        </p:nvSpPr>
        <p:spPr>
          <a:xfrm>
            <a:off x="619125" y="1770502"/>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6207125" y="1770502"/>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C5256A41-C91B-43FF-9881-F5DA9878418F}" type="datetime1">
              <a:rPr lang="en-US" smtClean="0"/>
              <a:t>12/14/2021</a:t>
            </a:fld>
            <a:endParaRPr lang="en-US"/>
          </a:p>
        </p:txBody>
      </p:sp>
      <p:sp>
        <p:nvSpPr>
          <p:cNvPr id="7" name="Slide Number Placeholder 6"/>
          <p:cNvSpPr>
            <a:spLocks noGrp="1"/>
          </p:cNvSpPr>
          <p:nvPr>
            <p:ph type="sldNum" sz="quarter" idx="12"/>
          </p:nvPr>
        </p:nvSpPr>
        <p:spPr/>
        <p:txBody>
          <a:bodyPr/>
          <a:lstStyle>
            <a:lvl1pPr>
              <a:defRPr sz="1100"/>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244950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73099" y="512064"/>
            <a:ext cx="10363200" cy="914400"/>
          </a:xfrm>
        </p:spPr>
        <p:txBody>
          <a:bodyPr anchor="t"/>
          <a:lstStyle>
            <a:lvl1pPr>
              <a:defRPr sz="4000"/>
            </a:lvl1pPr>
            <a:extLst/>
          </a:lstStyle>
          <a:p>
            <a:r>
              <a:rPr kumimoji="0" lang="en-US"/>
              <a:t>Click to edit Master title style</a:t>
            </a:r>
          </a:p>
        </p:txBody>
      </p:sp>
      <p:sp>
        <p:nvSpPr>
          <p:cNvPr id="3" name="Text Placeholder 2"/>
          <p:cNvSpPr>
            <a:spLocks noGrp="1"/>
          </p:cNvSpPr>
          <p:nvPr>
            <p:ph type="body" idx="1"/>
          </p:nvPr>
        </p:nvSpPr>
        <p:spPr>
          <a:xfrm>
            <a:off x="609600" y="1809750"/>
            <a:ext cx="5386917" cy="639762"/>
          </a:xfrm>
        </p:spPr>
        <p:txBody>
          <a:bodyPr anchor="ctr"/>
          <a:lstStyle>
            <a:lvl1pPr marL="73152" indent="0" algn="l">
              <a:buNone/>
              <a:defRPr sz="2400" b="0">
                <a:solidFill>
                  <a:schemeClr val="accent3"/>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2459037"/>
            <a:ext cx="5386917"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3"/>
          </p:nvPr>
        </p:nvSpPr>
        <p:spPr>
          <a:xfrm>
            <a:off x="6193368" y="1809750"/>
            <a:ext cx="5389033" cy="639762"/>
          </a:xfrm>
        </p:spPr>
        <p:txBody>
          <a:bodyPr anchor="ctr"/>
          <a:lstStyle>
            <a:lvl1pPr marL="73152" indent="0">
              <a:buNone/>
              <a:defRPr sz="2400" b="0">
                <a:solidFill>
                  <a:schemeClr val="accent3"/>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6193368" y="2459037"/>
            <a:ext cx="5389033"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FFD7AA76-41EE-4C13-950E-E611B8B8FC52}" type="datetime1">
              <a:rPr lang="en-US" smtClean="0"/>
              <a:t>12/14/2021</a:t>
            </a:fld>
            <a:endParaRPr lang="en-US"/>
          </a:p>
        </p:txBody>
      </p:sp>
      <p:sp>
        <p:nvSpPr>
          <p:cNvPr id="9" name="Slide Number Placeholder 8"/>
          <p:cNvSpPr>
            <a:spLocks noGrp="1"/>
          </p:cNvSpPr>
          <p:nvPr>
            <p:ph type="sldNum" sz="quarter" idx="12"/>
          </p:nvPr>
        </p:nvSpPr>
        <p:spPr/>
        <p:txBody>
          <a:bodyPr/>
          <a:lstStyle>
            <a:lvl1pPr>
              <a:defRPr sz="1100"/>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4133466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19200" y="512064"/>
            <a:ext cx="10363200" cy="914400"/>
          </a:xfrm>
        </p:spPr>
        <p:txBody>
          <a:bodyPr/>
          <a:lstStyle>
            <a:lvl1pPr>
              <a:defRPr sz="4000" cap="none" baseline="0"/>
            </a:lvl1pPr>
            <a:extLst/>
          </a:lstStyle>
          <a:p>
            <a:r>
              <a:rPr kumimoji="0"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89407A26-E7BC-4498-97E4-87AF12377CA9}" type="datetime1">
              <a:rPr lang="en-US" smtClean="0"/>
              <a:t>12/14/2021</a:t>
            </a:fld>
            <a:endParaRPr lang="en-US"/>
          </a:p>
        </p:txBody>
      </p:sp>
      <p:sp>
        <p:nvSpPr>
          <p:cNvPr id="5" name="Slide Number Placeholder 4"/>
          <p:cNvSpPr>
            <a:spLocks noGrp="1"/>
          </p:cNvSpPr>
          <p:nvPr>
            <p:ph type="sldNum" sz="quarter" idx="12"/>
          </p:nvPr>
        </p:nvSpPr>
        <p:spPr/>
        <p:txBody>
          <a:bodyPr/>
          <a:lstStyle>
            <a:lvl1pPr>
              <a:defRPr sz="1100"/>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3420711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93EA4171-1117-4486-993C-35A7470D8847}" type="datetime1">
              <a:rPr lang="en-US" smtClean="0"/>
              <a:t>12/14/2021</a:t>
            </a:fld>
            <a:endParaRPr lang="en-US"/>
          </a:p>
        </p:txBody>
      </p:sp>
      <p:sp>
        <p:nvSpPr>
          <p:cNvPr id="4" name="Slide Number Placeholder 3"/>
          <p:cNvSpPr>
            <a:spLocks noGrp="1"/>
          </p:cNvSpPr>
          <p:nvPr>
            <p:ph type="sldNum" sz="quarter" idx="12"/>
          </p:nvPr>
        </p:nvSpPr>
        <p:spPr/>
        <p:txBody>
          <a:bodyPr/>
          <a:lstStyle>
            <a:lvl1pPr>
              <a:defRPr sz="1100"/>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3993593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10972800" cy="1162050"/>
          </a:xfrm>
        </p:spPr>
        <p:txBody>
          <a:bodyPr anchor="ctr"/>
          <a:lstStyle>
            <a:lvl1pPr algn="l">
              <a:buNone/>
              <a:defRPr sz="3600" b="0"/>
            </a:lvl1pPr>
            <a:extLst/>
          </a:lstStyle>
          <a:p>
            <a:r>
              <a:rPr kumimoji="0" lang="en-US"/>
              <a:t>Click to edit Master title style</a:t>
            </a:r>
          </a:p>
        </p:txBody>
      </p:sp>
      <p:sp>
        <p:nvSpPr>
          <p:cNvPr id="3" name="Text Placeholder 2"/>
          <p:cNvSpPr>
            <a:spLocks noGrp="1"/>
          </p:cNvSpPr>
          <p:nvPr>
            <p:ph type="body" idx="2"/>
          </p:nvPr>
        </p:nvSpPr>
        <p:spPr>
          <a:xfrm>
            <a:off x="914400" y="1435100"/>
            <a:ext cx="33528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0" y="1435100"/>
            <a:ext cx="73152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472A4CB8-1563-4663-81DB-74EB416C19BE}" type="datetime1">
              <a:rPr lang="en-US" smtClean="0"/>
              <a:t>12/14/2021</a:t>
            </a:fld>
            <a:endParaRPr lang="en-US"/>
          </a:p>
        </p:txBody>
      </p:sp>
      <p:sp>
        <p:nvSpPr>
          <p:cNvPr id="7" name="Slide Number Placeholder 6"/>
          <p:cNvSpPr>
            <a:spLocks noGrp="1"/>
          </p:cNvSpPr>
          <p:nvPr>
            <p:ph type="sldNum" sz="quarter" idx="12"/>
          </p:nvPr>
        </p:nvSpPr>
        <p:spPr/>
        <p:txBody>
          <a:bodyPr/>
          <a:lstStyle>
            <a:lvl1pPr>
              <a:defRPr sz="1100"/>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1211287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userDrawn="1"/>
        </p:nvSpPr>
        <p:spPr>
          <a:xfrm>
            <a:off x="490709" y="0"/>
            <a:ext cx="1170432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cxnSp>
        <p:nvCxnSpPr>
          <p:cNvPr id="9" name="Straight Connector 8"/>
          <p:cNvCxnSpPr/>
          <p:nvPr/>
        </p:nvCxnSpPr>
        <p:spPr>
          <a:xfrm flipV="1">
            <a:off x="484260" y="1885028"/>
            <a:ext cx="11710163"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bwMode="grayWhite">
          <a:xfrm>
            <a:off x="1219200" y="441252"/>
            <a:ext cx="9144000" cy="701749"/>
          </a:xfrm>
        </p:spPr>
        <p:txBody>
          <a:bodyPr anchor="b"/>
          <a:lstStyle>
            <a:lvl1pPr algn="l">
              <a:buNone/>
              <a:defRPr sz="2100" b="0"/>
            </a:lvl1pPr>
            <a:extLst/>
          </a:lstStyle>
          <a:p>
            <a:r>
              <a:rPr kumimoji="0"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90709" y="1893781"/>
            <a:ext cx="11704320" cy="4960144"/>
          </a:xfrm>
          <a:solidFill>
            <a:schemeClr val="bg2"/>
          </a:solidFill>
        </p:spPr>
        <p:txBody>
          <a:bodyPr/>
          <a:lstStyle>
            <a:lvl1pPr marL="0" indent="0">
              <a:buNone/>
              <a:defRPr sz="3200"/>
            </a:lvl1pPr>
            <a:extLst/>
          </a:lstStyle>
          <a:p>
            <a:r>
              <a:rPr kumimoji="0" lang="en-US"/>
              <a:t>Click icon to add picture</a:t>
            </a:r>
          </a:p>
        </p:txBody>
      </p:sp>
      <p:sp>
        <p:nvSpPr>
          <p:cNvPr id="4" name="Text Placeholder 3"/>
          <p:cNvSpPr>
            <a:spLocks noGrp="1"/>
          </p:cNvSpPr>
          <p:nvPr>
            <p:ph type="body" sz="half" idx="2"/>
          </p:nvPr>
        </p:nvSpPr>
        <p:spPr bwMode="grayWhite">
          <a:xfrm>
            <a:off x="1219200" y="1150144"/>
            <a:ext cx="9144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6" name="Footer Placeholder 5"/>
          <p:cNvSpPr>
            <a:spLocks noGrp="1"/>
          </p:cNvSpPr>
          <p:nvPr>
            <p:ph type="ftr" sz="quarter" idx="11"/>
          </p:nvPr>
        </p:nvSpPr>
        <p:spPr>
          <a:xfrm>
            <a:off x="1219200" y="55499"/>
            <a:ext cx="7416800" cy="365125"/>
          </a:xfrm>
        </p:spPr>
        <p:txBody>
          <a:bodyPr/>
          <a:lstStyle/>
          <a:p>
            <a:r>
              <a:rPr lang="en-US" dirty="0"/>
              <a:t>Add a footer</a:t>
            </a:r>
          </a:p>
        </p:txBody>
      </p:sp>
      <p:sp>
        <p:nvSpPr>
          <p:cNvPr id="5" name="Date Placeholder 4"/>
          <p:cNvSpPr>
            <a:spLocks noGrp="1"/>
          </p:cNvSpPr>
          <p:nvPr>
            <p:ph type="dt" sz="half" idx="10"/>
          </p:nvPr>
        </p:nvSpPr>
        <p:spPr>
          <a:xfrm>
            <a:off x="8636000" y="55499"/>
            <a:ext cx="2844800" cy="365125"/>
          </a:xfrm>
        </p:spPr>
        <p:txBody>
          <a:bodyPr/>
          <a:lstStyle/>
          <a:p>
            <a:fld id="{0C6724CE-2468-448B-87C1-A92EDD78369B}" type="datetime1">
              <a:rPr lang="en-US" smtClean="0"/>
              <a:t>12/14/2021</a:t>
            </a:fld>
            <a:endParaRPr lang="en-US"/>
          </a:p>
        </p:txBody>
      </p:sp>
      <p:sp>
        <p:nvSpPr>
          <p:cNvPr id="7" name="Slide Number Placeholder 6"/>
          <p:cNvSpPr>
            <a:spLocks noGrp="1"/>
          </p:cNvSpPr>
          <p:nvPr>
            <p:ph type="sldNum" sz="quarter" idx="12"/>
          </p:nvPr>
        </p:nvSpPr>
        <p:spPr>
          <a:xfrm>
            <a:off x="11480800" y="55499"/>
            <a:ext cx="609600" cy="365125"/>
          </a:xfrm>
        </p:spPr>
        <p:txBody>
          <a:bodyPr/>
          <a:lstStyle>
            <a:lvl1pPr>
              <a:defRPr sz="1100"/>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1843924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invGray">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1219200" y="512064"/>
            <a:ext cx="10363200" cy="914400"/>
          </a:xfrm>
          <a:prstGeom prst="rect">
            <a:avLst/>
          </a:prstGeom>
        </p:spPr>
        <p:txBody>
          <a:bodyPr vert="horz" anchor="t">
            <a:noAutofit/>
          </a:bodyPr>
          <a:lstStyle/>
          <a:p>
            <a:r>
              <a:rPr kumimoji="0" lang="en-US"/>
              <a:t>Click to edit Master title style</a:t>
            </a:r>
          </a:p>
        </p:txBody>
      </p:sp>
      <p:sp>
        <p:nvSpPr>
          <p:cNvPr id="13" name="Text Placeholder 12"/>
          <p:cNvSpPr>
            <a:spLocks noGrp="1"/>
          </p:cNvSpPr>
          <p:nvPr>
            <p:ph type="body" idx="1"/>
          </p:nvPr>
        </p:nvSpPr>
        <p:spPr>
          <a:xfrm>
            <a:off x="1219200" y="1783560"/>
            <a:ext cx="10363200" cy="457200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3" name="Footer Placeholder 2"/>
          <p:cNvSpPr>
            <a:spLocks noGrp="1"/>
          </p:cNvSpPr>
          <p:nvPr>
            <p:ph type="ftr" sz="quarter" idx="3"/>
          </p:nvPr>
        </p:nvSpPr>
        <p:spPr>
          <a:xfrm>
            <a:off x="1219200" y="6416676"/>
            <a:ext cx="7416800" cy="365125"/>
          </a:xfrm>
          <a:prstGeom prst="rect">
            <a:avLst/>
          </a:prstGeom>
        </p:spPr>
        <p:txBody>
          <a:bodyPr vert="horz" anchor="b"/>
          <a:lstStyle>
            <a:lvl1pPr algn="r" eaLnBrk="1" latinLnBrk="0" hangingPunct="1">
              <a:defRPr kumimoji="0" sz="1100">
                <a:solidFill>
                  <a:schemeClr val="tx2"/>
                </a:solidFill>
              </a:defRPr>
            </a:lvl1pPr>
            <a:extLst/>
          </a:lstStyle>
          <a:p>
            <a:r>
              <a:rPr lang="en-US" dirty="0"/>
              <a:t>Add a footer</a:t>
            </a:r>
          </a:p>
        </p:txBody>
      </p:sp>
      <p:sp>
        <p:nvSpPr>
          <p:cNvPr id="14" name="Date Placeholder 13"/>
          <p:cNvSpPr>
            <a:spLocks noGrp="1"/>
          </p:cNvSpPr>
          <p:nvPr>
            <p:ph type="dt" sz="half" idx="2"/>
          </p:nvPr>
        </p:nvSpPr>
        <p:spPr>
          <a:xfrm>
            <a:off x="8636000" y="6416676"/>
            <a:ext cx="2844800" cy="365125"/>
          </a:xfrm>
          <a:prstGeom prst="rect">
            <a:avLst/>
          </a:prstGeom>
        </p:spPr>
        <p:txBody>
          <a:bodyPr vert="horz" anchor="b"/>
          <a:lstStyle>
            <a:lvl1pPr algn="l" eaLnBrk="1" latinLnBrk="0" hangingPunct="1">
              <a:defRPr kumimoji="0" sz="1100">
                <a:solidFill>
                  <a:schemeClr val="tx2"/>
                </a:solidFill>
              </a:defRPr>
            </a:lvl1pPr>
            <a:extLst/>
          </a:lstStyle>
          <a:p>
            <a:fld id="{4CD11720-76E7-46E6-B0AA-057287C42052}" type="datetime1">
              <a:rPr lang="en-US" smtClean="0"/>
              <a:t>12/14/2021</a:t>
            </a:fld>
            <a:endParaRPr lang="en-US" dirty="0"/>
          </a:p>
        </p:txBody>
      </p:sp>
      <p:sp>
        <p:nvSpPr>
          <p:cNvPr id="23" name="Slide Number Placeholder 22"/>
          <p:cNvSpPr>
            <a:spLocks noGrp="1"/>
          </p:cNvSpPr>
          <p:nvPr>
            <p:ph type="sldNum" sz="quarter" idx="4"/>
          </p:nvPr>
        </p:nvSpPr>
        <p:spPr>
          <a:xfrm>
            <a:off x="11480800" y="6416676"/>
            <a:ext cx="609600" cy="365125"/>
          </a:xfrm>
          <a:prstGeom prst="rect">
            <a:avLst/>
          </a:prstGeom>
        </p:spPr>
        <p:txBody>
          <a:bodyPr vert="horz" anchor="b"/>
          <a:lstStyle>
            <a:lvl1pPr algn="l" eaLnBrk="1" latinLnBrk="0" hangingPunct="1">
              <a:defRPr kumimoji="0" sz="1100">
                <a:solidFill>
                  <a:schemeClr val="tx2"/>
                </a:solidFill>
              </a:defRPr>
            </a:lvl1pPr>
            <a:extLst/>
          </a:lstStyle>
          <a:p>
            <a:fld id="{401CF334-2D5C-4859-84A6-CA7E6E43FAEB}" type="slidenum">
              <a:rPr lang="en-US" smtClean="0"/>
              <a:pPr/>
              <a:t>‹#›</a:t>
            </a:fld>
            <a:endParaRPr lang="en-US" dirty="0"/>
          </a:p>
        </p:txBody>
      </p:sp>
    </p:spTree>
    <p:extLst>
      <p:ext uri="{BB962C8B-B14F-4D97-AF65-F5344CB8AC3E}">
        <p14:creationId xmlns:p14="http://schemas.microsoft.com/office/powerpoint/2010/main" val="1338065458"/>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rtl="0" eaLnBrk="1" latinLnBrk="0" hangingPunct="1">
        <a:spcBef>
          <a:spcPct val="0"/>
        </a:spcBef>
        <a:buNone/>
        <a:defRPr kumimoji="0" sz="4000" kern="1200" spc="-100" baseline="0">
          <a:solidFill>
            <a:schemeClr val="tx2"/>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4882896"/>
            <a:ext cx="10363200" cy="1975104"/>
          </a:xfrm>
        </p:spPr>
        <p:txBody>
          <a:bodyPr/>
          <a:lstStyle/>
          <a:p>
            <a:r>
              <a:rPr lang="en-US" sz="5400" dirty="0"/>
              <a:t>Visualization in 2d</a:t>
            </a:r>
          </a:p>
        </p:txBody>
      </p:sp>
      <p:pic>
        <p:nvPicPr>
          <p:cNvPr id="6" name="Picture 5">
            <a:extLst>
              <a:ext uri="{FF2B5EF4-FFF2-40B4-BE49-F238E27FC236}">
                <a16:creationId xmlns:a16="http://schemas.microsoft.com/office/drawing/2014/main" id="{9FF5715B-4D7C-466E-A2BD-B84A1D29FF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205" y="892827"/>
            <a:ext cx="6879101" cy="3855954"/>
          </a:xfrm>
          <a:prstGeom prst="rect">
            <a:avLst/>
          </a:prstGeom>
        </p:spPr>
      </p:pic>
      <p:pic>
        <p:nvPicPr>
          <p:cNvPr id="7" name="Picture 6">
            <a:extLst>
              <a:ext uri="{FF2B5EF4-FFF2-40B4-BE49-F238E27FC236}">
                <a16:creationId xmlns:a16="http://schemas.microsoft.com/office/drawing/2014/main" id="{C3907D10-626C-4E6B-A236-728433D55758}"/>
              </a:ext>
            </a:extLst>
          </p:cNvPr>
          <p:cNvPicPr>
            <a:picLocks noChangeAspect="1"/>
          </p:cNvPicPr>
          <p:nvPr/>
        </p:nvPicPr>
        <p:blipFill>
          <a:blip r:embed="rId4"/>
          <a:stretch>
            <a:fillRect/>
          </a:stretch>
        </p:blipFill>
        <p:spPr>
          <a:xfrm>
            <a:off x="7181557" y="979814"/>
            <a:ext cx="4621238" cy="3903081"/>
          </a:xfrm>
          <a:prstGeom prst="rect">
            <a:avLst/>
          </a:prstGeom>
        </p:spPr>
      </p:pic>
    </p:spTree>
    <p:extLst>
      <p:ext uri="{BB962C8B-B14F-4D97-AF65-F5344CB8AC3E}">
        <p14:creationId xmlns:p14="http://schemas.microsoft.com/office/powerpoint/2010/main" val="1766948220"/>
      </p:ext>
    </p:extLst>
  </p:cSld>
  <p:clrMapOvr>
    <a:masterClrMapping/>
  </p:clrMapOvr>
  <mc:AlternateContent xmlns:mc="http://schemas.openxmlformats.org/markup-compatibility/2006" xmlns:p14="http://schemas.microsoft.com/office/powerpoint/2010/main">
    <mc:Choice Requires="p14">
      <p:transition spd="med" p14:dur="700" advTm="9578">
        <p:fade/>
      </p:transition>
    </mc:Choice>
    <mc:Fallback xmlns="">
      <p:transition spd="med" advTm="9578">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907A-25F0-49C7-8731-4C18475BDDEA}"/>
              </a:ext>
            </a:extLst>
          </p:cNvPr>
          <p:cNvSpPr>
            <a:spLocks noGrp="1"/>
          </p:cNvSpPr>
          <p:nvPr>
            <p:ph type="title"/>
          </p:nvPr>
        </p:nvSpPr>
        <p:spPr/>
        <p:txBody>
          <a:bodyPr/>
          <a:lstStyle/>
          <a:p>
            <a:r>
              <a:rPr lang="en-US" dirty="0"/>
              <a:t>Matplotlib and NumPy</a:t>
            </a:r>
            <a:endParaRPr lang="en-IN" dirty="0"/>
          </a:p>
        </p:txBody>
      </p:sp>
      <p:sp>
        <p:nvSpPr>
          <p:cNvPr id="3" name="Content Placeholder 2">
            <a:extLst>
              <a:ext uri="{FF2B5EF4-FFF2-40B4-BE49-F238E27FC236}">
                <a16:creationId xmlns:a16="http://schemas.microsoft.com/office/drawing/2014/main" id="{933BEC30-3651-4684-B25E-5AA3809AFAD4}"/>
              </a:ext>
            </a:extLst>
          </p:cNvPr>
          <p:cNvSpPr>
            <a:spLocks noGrp="1"/>
          </p:cNvSpPr>
          <p:nvPr>
            <p:ph idx="1"/>
          </p:nvPr>
        </p:nvSpPr>
        <p:spPr/>
        <p:txBody>
          <a:bodyPr/>
          <a:lstStyle/>
          <a:p>
            <a:r>
              <a:rPr lang="en-US" b="0" i="1" dirty="0">
                <a:solidFill>
                  <a:schemeClr val="tx1">
                    <a:lumMod val="85000"/>
                  </a:schemeClr>
                </a:solidFill>
                <a:effectLst/>
                <a:latin typeface="Agency FB" panose="020B0503020202020204" pitchFamily="34" charset="0"/>
              </a:rPr>
              <a:t>NumPy is a package for scientific computing. NumPy is a required dependency for matplotlib, which uses </a:t>
            </a:r>
            <a:r>
              <a:rPr lang="en-US" i="1" dirty="0">
                <a:solidFill>
                  <a:schemeClr val="tx1">
                    <a:lumMod val="85000"/>
                  </a:schemeClr>
                </a:solidFill>
                <a:latin typeface="Agency FB" panose="020B0503020202020204" pitchFamily="34" charset="0"/>
              </a:rPr>
              <a:t>N</a:t>
            </a:r>
            <a:r>
              <a:rPr lang="en-US" b="0" i="1" dirty="0">
                <a:solidFill>
                  <a:schemeClr val="tx1">
                    <a:lumMod val="85000"/>
                  </a:schemeClr>
                </a:solidFill>
                <a:effectLst/>
                <a:latin typeface="Agency FB" panose="020B0503020202020204" pitchFamily="34" charset="0"/>
              </a:rPr>
              <a:t>umPy functions for numerical data and multi-dimensional arrays.</a:t>
            </a:r>
            <a:endParaRPr lang="en-IN" i="1" dirty="0">
              <a:solidFill>
                <a:schemeClr val="tx1">
                  <a:lumMod val="85000"/>
                </a:schemeClr>
              </a:solidFill>
              <a:latin typeface="Agency FB" panose="020B0503020202020204" pitchFamily="34" charset="0"/>
            </a:endParaRPr>
          </a:p>
        </p:txBody>
      </p:sp>
    </p:spTree>
    <p:extLst>
      <p:ext uri="{BB962C8B-B14F-4D97-AF65-F5344CB8AC3E}">
        <p14:creationId xmlns:p14="http://schemas.microsoft.com/office/powerpoint/2010/main" val="455430683"/>
      </p:ext>
    </p:extLst>
  </p:cSld>
  <p:clrMapOvr>
    <a:masterClrMapping/>
  </p:clrMapOvr>
  <mc:AlternateContent xmlns:mc="http://schemas.openxmlformats.org/markup-compatibility/2006" xmlns:p14="http://schemas.microsoft.com/office/powerpoint/2010/main">
    <mc:Choice Requires="p14">
      <p:transition spd="med" p14:dur="700" advTm="139">
        <p:fade/>
      </p:transition>
    </mc:Choice>
    <mc:Fallback xmlns="">
      <p:transition spd="med" advTm="139">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BAC6981-26CD-4916-9FB8-65B2F13BD0A8}"/>
              </a:ext>
            </a:extLst>
          </p:cNvPr>
          <p:cNvPicPr>
            <a:picLocks noChangeAspect="1"/>
          </p:cNvPicPr>
          <p:nvPr/>
        </p:nvPicPr>
        <p:blipFill>
          <a:blip r:embed="rId2"/>
          <a:stretch>
            <a:fillRect/>
          </a:stretch>
        </p:blipFill>
        <p:spPr>
          <a:xfrm>
            <a:off x="548640" y="1041009"/>
            <a:ext cx="10986868" cy="4445391"/>
          </a:xfrm>
          <a:prstGeom prst="rect">
            <a:avLst/>
          </a:prstGeom>
        </p:spPr>
      </p:pic>
    </p:spTree>
    <p:extLst>
      <p:ext uri="{BB962C8B-B14F-4D97-AF65-F5344CB8AC3E}">
        <p14:creationId xmlns:p14="http://schemas.microsoft.com/office/powerpoint/2010/main" val="2945028912"/>
      </p:ext>
    </p:extLst>
  </p:cSld>
  <p:clrMapOvr>
    <a:masterClrMapping/>
  </p:clrMapOvr>
  <mc:AlternateContent xmlns:mc="http://schemas.openxmlformats.org/markup-compatibility/2006" xmlns:p14="http://schemas.microsoft.com/office/powerpoint/2010/main">
    <mc:Choice Requires="p14">
      <p:transition spd="med" p14:dur="700" advTm="6265">
        <p:fade/>
      </p:transition>
    </mc:Choice>
    <mc:Fallback xmlns="">
      <p:transition spd="med" advTm="6265">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AD3C3-1889-4587-B879-064E018644F3}"/>
              </a:ext>
            </a:extLst>
          </p:cNvPr>
          <p:cNvSpPr>
            <a:spLocks noGrp="1"/>
          </p:cNvSpPr>
          <p:nvPr>
            <p:ph type="title"/>
          </p:nvPr>
        </p:nvSpPr>
        <p:spPr/>
        <p:txBody>
          <a:bodyPr/>
          <a:lstStyle/>
          <a:p>
            <a:r>
              <a:rPr lang="en-US" dirty="0"/>
              <a:t>Types of data visualization :-</a:t>
            </a:r>
            <a:endParaRPr lang="en-IN" dirty="0"/>
          </a:p>
        </p:txBody>
      </p:sp>
      <p:sp>
        <p:nvSpPr>
          <p:cNvPr id="3" name="Content Placeholder 2">
            <a:extLst>
              <a:ext uri="{FF2B5EF4-FFF2-40B4-BE49-F238E27FC236}">
                <a16:creationId xmlns:a16="http://schemas.microsoft.com/office/drawing/2014/main" id="{63D7CBCE-626D-4956-B7C2-7DE424416182}"/>
              </a:ext>
            </a:extLst>
          </p:cNvPr>
          <p:cNvSpPr>
            <a:spLocks noGrp="1"/>
          </p:cNvSpPr>
          <p:nvPr>
            <p:ph idx="1"/>
          </p:nvPr>
        </p:nvSpPr>
        <p:spPr/>
        <p:txBody>
          <a:bodyPr>
            <a:normAutofit/>
          </a:bodyPr>
          <a:lstStyle/>
          <a:p>
            <a:r>
              <a:rPr lang="en-US" sz="3200" i="1" dirty="0">
                <a:solidFill>
                  <a:schemeClr val="tx1">
                    <a:lumMod val="85000"/>
                  </a:schemeClr>
                </a:solidFill>
                <a:latin typeface="Agency FB" panose="020B0503020202020204" pitchFamily="34" charset="0"/>
              </a:rPr>
              <a:t>Pie chart</a:t>
            </a:r>
          </a:p>
          <a:p>
            <a:r>
              <a:rPr lang="en-US" sz="3200" i="1" dirty="0">
                <a:solidFill>
                  <a:schemeClr val="tx1">
                    <a:lumMod val="85000"/>
                  </a:schemeClr>
                </a:solidFill>
                <a:latin typeface="Agency FB" panose="020B0503020202020204" pitchFamily="34" charset="0"/>
              </a:rPr>
              <a:t>Line graph</a:t>
            </a:r>
          </a:p>
          <a:p>
            <a:r>
              <a:rPr lang="en-US" sz="3200" i="1" dirty="0">
                <a:solidFill>
                  <a:schemeClr val="tx1">
                    <a:lumMod val="85000"/>
                  </a:schemeClr>
                </a:solidFill>
                <a:latin typeface="Agency FB" panose="020B0503020202020204" pitchFamily="34" charset="0"/>
              </a:rPr>
              <a:t>Histogram</a:t>
            </a:r>
          </a:p>
          <a:p>
            <a:r>
              <a:rPr lang="en-US" sz="3200" i="1" dirty="0">
                <a:solidFill>
                  <a:schemeClr val="tx1">
                    <a:lumMod val="85000"/>
                  </a:schemeClr>
                </a:solidFill>
                <a:latin typeface="Agency FB" panose="020B0503020202020204" pitchFamily="34" charset="0"/>
              </a:rPr>
              <a:t>Bar graph</a:t>
            </a:r>
          </a:p>
          <a:p>
            <a:r>
              <a:rPr lang="en-US" sz="3200" i="1" dirty="0">
                <a:solidFill>
                  <a:schemeClr val="tx1">
                    <a:lumMod val="85000"/>
                  </a:schemeClr>
                </a:solidFill>
                <a:latin typeface="Agency FB" panose="020B0503020202020204" pitchFamily="34" charset="0"/>
              </a:rPr>
              <a:t>Multiple bar graph</a:t>
            </a:r>
            <a:endParaRPr lang="en-IN" sz="3200" i="1" dirty="0">
              <a:solidFill>
                <a:schemeClr val="tx1">
                  <a:lumMod val="85000"/>
                </a:schemeClr>
              </a:solidFill>
              <a:latin typeface="Agency FB" panose="020B0503020202020204" pitchFamily="34" charset="0"/>
            </a:endParaRPr>
          </a:p>
        </p:txBody>
      </p:sp>
    </p:spTree>
    <p:extLst>
      <p:ext uri="{BB962C8B-B14F-4D97-AF65-F5344CB8AC3E}">
        <p14:creationId xmlns:p14="http://schemas.microsoft.com/office/powerpoint/2010/main" val="2983186452"/>
      </p:ext>
    </p:extLst>
  </p:cSld>
  <p:clrMapOvr>
    <a:masterClrMapping/>
  </p:clrMapOvr>
  <mc:AlternateContent xmlns:mc="http://schemas.openxmlformats.org/markup-compatibility/2006" xmlns:p14="http://schemas.microsoft.com/office/powerpoint/2010/main">
    <mc:Choice Requires="p14">
      <p:transition spd="med" p14:dur="700" advTm="5919">
        <p:fade/>
      </p:transition>
    </mc:Choice>
    <mc:Fallback xmlns="">
      <p:transition spd="med" advTm="5919">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9EBD8-EC6C-4C80-B57F-B85C909E8280}"/>
              </a:ext>
            </a:extLst>
          </p:cNvPr>
          <p:cNvSpPr>
            <a:spLocks noGrp="1"/>
          </p:cNvSpPr>
          <p:nvPr>
            <p:ph type="title"/>
          </p:nvPr>
        </p:nvSpPr>
        <p:spPr/>
        <p:txBody>
          <a:bodyPr/>
          <a:lstStyle/>
          <a:p>
            <a:r>
              <a:rPr lang="en-US" dirty="0"/>
              <a:t>Some common functions for graphs in python</a:t>
            </a:r>
            <a:endParaRPr lang="en-IN" dirty="0"/>
          </a:p>
        </p:txBody>
      </p:sp>
      <p:sp>
        <p:nvSpPr>
          <p:cNvPr id="3" name="Content Placeholder 2">
            <a:extLst>
              <a:ext uri="{FF2B5EF4-FFF2-40B4-BE49-F238E27FC236}">
                <a16:creationId xmlns:a16="http://schemas.microsoft.com/office/drawing/2014/main" id="{E218B1C6-1A1B-4745-BD67-7A1FF83136AE}"/>
              </a:ext>
            </a:extLst>
          </p:cNvPr>
          <p:cNvSpPr>
            <a:spLocks noGrp="1"/>
          </p:cNvSpPr>
          <p:nvPr>
            <p:ph idx="1"/>
          </p:nvPr>
        </p:nvSpPr>
        <p:spPr/>
        <p:txBody>
          <a:bodyPr>
            <a:normAutofit lnSpcReduction="10000"/>
          </a:bodyPr>
          <a:lstStyle/>
          <a:p>
            <a:r>
              <a:rPr lang="en-US" sz="3200" dirty="0">
                <a:solidFill>
                  <a:schemeClr val="accent2">
                    <a:lumMod val="75000"/>
                  </a:schemeClr>
                </a:solidFill>
                <a:latin typeface="Agency FB" panose="020B0503020202020204" pitchFamily="34" charset="0"/>
              </a:rPr>
              <a:t>Legend ( ) :- </a:t>
            </a:r>
            <a:r>
              <a:rPr lang="en-US" sz="3200" dirty="0">
                <a:solidFill>
                  <a:schemeClr val="tx1">
                    <a:lumMod val="85000"/>
                  </a:schemeClr>
                </a:solidFill>
                <a:latin typeface="Agency FB" panose="020B0503020202020204" pitchFamily="34" charset="0"/>
              </a:rPr>
              <a:t>legend function one can add legends to a plot where </a:t>
            </a:r>
          </a:p>
          <a:p>
            <a:pPr marL="68580" indent="0">
              <a:buNone/>
            </a:pPr>
            <a:r>
              <a:rPr lang="en-US" sz="3200" dirty="0">
                <a:solidFill>
                  <a:schemeClr val="tx1">
                    <a:lumMod val="85000"/>
                  </a:schemeClr>
                </a:solidFill>
                <a:latin typeface="Agency FB" panose="020B0503020202020204" pitchFamily="34" charset="0"/>
              </a:rPr>
              <a:t>                         multiple data ranges have been plotted ,but before that the</a:t>
            </a:r>
          </a:p>
          <a:p>
            <a:pPr marL="68580" indent="0">
              <a:buNone/>
            </a:pPr>
            <a:r>
              <a:rPr lang="en-US" sz="3200" dirty="0">
                <a:solidFill>
                  <a:schemeClr val="tx1">
                    <a:lumMod val="85000"/>
                  </a:schemeClr>
                </a:solidFill>
                <a:latin typeface="Agency FB" panose="020B0503020202020204" pitchFamily="34" charset="0"/>
              </a:rPr>
              <a:t>                         data ranges must have their level argument defined in plot ( )</a:t>
            </a:r>
          </a:p>
          <a:p>
            <a:pPr marL="68580" indent="0">
              <a:buNone/>
            </a:pPr>
            <a:r>
              <a:rPr lang="en-US" sz="3200" dirty="0">
                <a:solidFill>
                  <a:schemeClr val="tx1">
                    <a:lumMod val="85000"/>
                  </a:schemeClr>
                </a:solidFill>
                <a:latin typeface="Agency FB" panose="020B0503020202020204" pitchFamily="34" charset="0"/>
              </a:rPr>
              <a:t>                         or bar ( ) function</a:t>
            </a:r>
          </a:p>
          <a:p>
            <a:r>
              <a:rPr lang="en-US" sz="3200" dirty="0">
                <a:solidFill>
                  <a:schemeClr val="accent2">
                    <a:lumMod val="75000"/>
                  </a:schemeClr>
                </a:solidFill>
                <a:latin typeface="Agency FB" panose="020B0503020202020204" pitchFamily="34" charset="0"/>
              </a:rPr>
              <a:t>Labels       :- </a:t>
            </a:r>
            <a:r>
              <a:rPr lang="en-US" sz="3200" b="0" i="0" dirty="0">
                <a:solidFill>
                  <a:schemeClr val="tx1">
                    <a:lumMod val="85000"/>
                  </a:schemeClr>
                </a:solidFill>
                <a:effectLst/>
                <a:latin typeface="Agency FB" panose="020B0503020202020204" pitchFamily="34" charset="0"/>
              </a:rPr>
              <a:t>Label is used to specify the container box where we can place</a:t>
            </a:r>
          </a:p>
          <a:p>
            <a:r>
              <a:rPr lang="en-US" sz="3200" dirty="0">
                <a:solidFill>
                  <a:schemeClr val="tx1">
                    <a:lumMod val="85000"/>
                  </a:schemeClr>
                </a:solidFill>
                <a:latin typeface="Agency FB" panose="020B0503020202020204" pitchFamily="34" charset="0"/>
              </a:rPr>
              <a:t>                     </a:t>
            </a:r>
            <a:r>
              <a:rPr lang="en-US" sz="3200" b="0" i="0" dirty="0">
                <a:solidFill>
                  <a:schemeClr val="tx1">
                    <a:lumMod val="85000"/>
                  </a:schemeClr>
                </a:solidFill>
                <a:effectLst/>
                <a:latin typeface="Agency FB" panose="020B0503020202020204" pitchFamily="34" charset="0"/>
              </a:rPr>
              <a:t>the text or images.</a:t>
            </a:r>
          </a:p>
          <a:p>
            <a:r>
              <a:rPr lang="en-US" sz="3200" dirty="0">
                <a:solidFill>
                  <a:schemeClr val="accent2">
                    <a:lumMod val="75000"/>
                  </a:schemeClr>
                </a:solidFill>
                <a:latin typeface="Agency FB" panose="020B0503020202020204" pitchFamily="34" charset="0"/>
              </a:rPr>
              <a:t>Show         :- </a:t>
            </a:r>
            <a:r>
              <a:rPr lang="en-US" sz="3200" dirty="0">
                <a:solidFill>
                  <a:schemeClr val="tx1">
                    <a:lumMod val="85000"/>
                  </a:schemeClr>
                </a:solidFill>
                <a:latin typeface="Agency FB" panose="020B0503020202020204" pitchFamily="34" charset="0"/>
              </a:rPr>
              <a:t>function to show the graph</a:t>
            </a:r>
          </a:p>
          <a:p>
            <a:r>
              <a:rPr lang="en-US" sz="3200" dirty="0">
                <a:solidFill>
                  <a:schemeClr val="accent2">
                    <a:lumMod val="75000"/>
                  </a:schemeClr>
                </a:solidFill>
                <a:latin typeface="Agency FB" panose="020B0503020202020204" pitchFamily="34" charset="0"/>
              </a:rPr>
              <a:t>Title </a:t>
            </a:r>
            <a:r>
              <a:rPr lang="en-US" sz="3200" i="1" dirty="0">
                <a:solidFill>
                  <a:schemeClr val="tx2">
                    <a:lumMod val="75000"/>
                  </a:schemeClr>
                </a:solidFill>
                <a:latin typeface="Agency FB" panose="020B0503020202020204" pitchFamily="34" charset="0"/>
              </a:rPr>
              <a:t>          :- </a:t>
            </a:r>
            <a:r>
              <a:rPr lang="en-US" sz="3200" i="1" dirty="0">
                <a:solidFill>
                  <a:schemeClr val="tx1">
                    <a:lumMod val="85000"/>
                  </a:schemeClr>
                </a:solidFill>
                <a:latin typeface="Agency FB" panose="020B0503020202020204" pitchFamily="34" charset="0"/>
              </a:rPr>
              <a:t>to give an appropriate title to the graph</a:t>
            </a:r>
            <a:r>
              <a:rPr lang="en-US" sz="3200" i="1" dirty="0">
                <a:solidFill>
                  <a:schemeClr val="tx1">
                    <a:lumMod val="95000"/>
                  </a:schemeClr>
                </a:solidFill>
                <a:latin typeface="Agency FB" panose="020B0503020202020204" pitchFamily="34" charset="0"/>
              </a:rPr>
              <a:t>.</a:t>
            </a:r>
          </a:p>
          <a:p>
            <a:endParaRPr lang="en-US" sz="3200" dirty="0">
              <a:solidFill>
                <a:schemeClr val="tx1">
                  <a:lumMod val="85000"/>
                </a:schemeClr>
              </a:solidFill>
              <a:latin typeface="Agency FB" panose="020B0503020202020204" pitchFamily="34" charset="0"/>
            </a:endParaRPr>
          </a:p>
          <a:p>
            <a:endParaRPr lang="en-IN" dirty="0"/>
          </a:p>
        </p:txBody>
      </p:sp>
    </p:spTree>
    <p:extLst>
      <p:ext uri="{BB962C8B-B14F-4D97-AF65-F5344CB8AC3E}">
        <p14:creationId xmlns:p14="http://schemas.microsoft.com/office/powerpoint/2010/main" val="2769539609"/>
      </p:ext>
    </p:extLst>
  </p:cSld>
  <p:clrMapOvr>
    <a:masterClrMapping/>
  </p:clrMapOvr>
  <mc:AlternateContent xmlns:mc="http://schemas.openxmlformats.org/markup-compatibility/2006" xmlns:p14="http://schemas.microsoft.com/office/powerpoint/2010/main">
    <mc:Choice Requires="p14">
      <p:transition spd="med" p14:dur="700" advTm="5940">
        <p:fade/>
      </p:transition>
    </mc:Choice>
    <mc:Fallback xmlns="">
      <p:transition spd="med" advTm="594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4B692-B001-4AC9-B09C-32EC7F04484C}"/>
              </a:ext>
            </a:extLst>
          </p:cNvPr>
          <p:cNvSpPr>
            <a:spLocks noGrp="1"/>
          </p:cNvSpPr>
          <p:nvPr>
            <p:ph type="title"/>
          </p:nvPr>
        </p:nvSpPr>
        <p:spPr/>
        <p:txBody>
          <a:bodyPr/>
          <a:lstStyle/>
          <a:p>
            <a:r>
              <a:rPr lang="en-US" dirty="0"/>
              <a:t>Pie Chart</a:t>
            </a:r>
            <a:endParaRPr lang="en-IN" dirty="0"/>
          </a:p>
        </p:txBody>
      </p:sp>
      <p:sp>
        <p:nvSpPr>
          <p:cNvPr id="3" name="Content Placeholder 2">
            <a:extLst>
              <a:ext uri="{FF2B5EF4-FFF2-40B4-BE49-F238E27FC236}">
                <a16:creationId xmlns:a16="http://schemas.microsoft.com/office/drawing/2014/main" id="{40F57819-DC41-4F29-ABBA-C5EDD2B32C0D}"/>
              </a:ext>
            </a:extLst>
          </p:cNvPr>
          <p:cNvSpPr>
            <a:spLocks noGrp="1"/>
          </p:cNvSpPr>
          <p:nvPr>
            <p:ph sz="half" idx="1"/>
          </p:nvPr>
        </p:nvSpPr>
        <p:spPr/>
        <p:txBody>
          <a:bodyPr/>
          <a:lstStyle/>
          <a:p>
            <a:r>
              <a:rPr lang="en-US" sz="3200" b="1" i="1" dirty="0">
                <a:solidFill>
                  <a:schemeClr val="tx1">
                    <a:lumMod val="85000"/>
                  </a:schemeClr>
                </a:solidFill>
                <a:effectLst/>
                <a:latin typeface="Agency FB" panose="020B0503020202020204" pitchFamily="34" charset="0"/>
              </a:rPr>
              <a:t>Pie Chart </a:t>
            </a:r>
            <a:r>
              <a:rPr lang="en-US" sz="3200" b="0" i="1" dirty="0">
                <a:solidFill>
                  <a:schemeClr val="tx1">
                    <a:lumMod val="85000"/>
                  </a:schemeClr>
                </a:solidFill>
                <a:effectLst/>
                <a:latin typeface="Agency FB" panose="020B0503020202020204" pitchFamily="34" charset="0"/>
              </a:rPr>
              <a:t>is a type of plot which is used to represent the proportion of each category in categorical data. The whole pie is divided into slices which are equal to the number of categories.</a:t>
            </a:r>
            <a:endParaRPr lang="en-IN" sz="3200" i="1" dirty="0">
              <a:solidFill>
                <a:schemeClr val="tx1">
                  <a:lumMod val="85000"/>
                </a:schemeClr>
              </a:solidFill>
              <a:latin typeface="Agency FB" panose="020B0503020202020204" pitchFamily="34" charset="0"/>
            </a:endParaRPr>
          </a:p>
          <a:p>
            <a:endParaRPr lang="en-IN" dirty="0"/>
          </a:p>
        </p:txBody>
      </p:sp>
      <p:pic>
        <p:nvPicPr>
          <p:cNvPr id="8" name="Content Placeholder 7">
            <a:extLst>
              <a:ext uri="{FF2B5EF4-FFF2-40B4-BE49-F238E27FC236}">
                <a16:creationId xmlns:a16="http://schemas.microsoft.com/office/drawing/2014/main" id="{FCF18666-FD24-4EE9-8D72-C02BE1A6D458}"/>
              </a:ext>
            </a:extLst>
          </p:cNvPr>
          <p:cNvPicPr>
            <a:picLocks noGrp="1" noChangeAspect="1"/>
          </p:cNvPicPr>
          <p:nvPr>
            <p:ph sz="half" idx="2"/>
          </p:nvPr>
        </p:nvPicPr>
        <p:blipFill>
          <a:blip r:embed="rId2"/>
          <a:stretch>
            <a:fillRect/>
          </a:stretch>
        </p:blipFill>
        <p:spPr>
          <a:xfrm>
            <a:off x="6188075" y="1166019"/>
            <a:ext cx="5384800" cy="4525962"/>
          </a:xfrm>
          <a:prstGeom prst="rect">
            <a:avLst/>
          </a:prstGeom>
        </p:spPr>
      </p:pic>
    </p:spTree>
    <p:extLst>
      <p:ext uri="{BB962C8B-B14F-4D97-AF65-F5344CB8AC3E}">
        <p14:creationId xmlns:p14="http://schemas.microsoft.com/office/powerpoint/2010/main" val="1137387224"/>
      </p:ext>
    </p:extLst>
  </p:cSld>
  <p:clrMapOvr>
    <a:masterClrMapping/>
  </p:clrMapOvr>
  <mc:AlternateContent xmlns:mc="http://schemas.openxmlformats.org/markup-compatibility/2006" xmlns:p14="http://schemas.microsoft.com/office/powerpoint/2010/main">
    <mc:Choice Requires="p14">
      <p:transition spd="med" p14:dur="700" advTm="7087">
        <p:fade/>
      </p:transition>
    </mc:Choice>
    <mc:Fallback xmlns="">
      <p:transition spd="med" advTm="7087">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C461D-D0A5-4037-AB5F-E4139168A952}"/>
              </a:ext>
            </a:extLst>
          </p:cNvPr>
          <p:cNvSpPr>
            <a:spLocks noGrp="1"/>
          </p:cNvSpPr>
          <p:nvPr>
            <p:ph type="title"/>
          </p:nvPr>
        </p:nvSpPr>
        <p:spPr/>
        <p:txBody>
          <a:bodyPr/>
          <a:lstStyle/>
          <a:p>
            <a:r>
              <a:rPr lang="en-US" dirty="0"/>
              <a:t>Functions in python for Pie Chart</a:t>
            </a:r>
            <a:endParaRPr lang="en-IN" dirty="0"/>
          </a:p>
        </p:txBody>
      </p:sp>
      <p:sp>
        <p:nvSpPr>
          <p:cNvPr id="3" name="Content Placeholder 2">
            <a:extLst>
              <a:ext uri="{FF2B5EF4-FFF2-40B4-BE49-F238E27FC236}">
                <a16:creationId xmlns:a16="http://schemas.microsoft.com/office/drawing/2014/main" id="{D5B92F4D-5256-4BDF-8B15-77A850DCDC57}"/>
              </a:ext>
            </a:extLst>
          </p:cNvPr>
          <p:cNvSpPr>
            <a:spLocks noGrp="1"/>
          </p:cNvSpPr>
          <p:nvPr>
            <p:ph idx="1"/>
          </p:nvPr>
        </p:nvSpPr>
        <p:spPr>
          <a:xfrm>
            <a:off x="1219200" y="1426464"/>
            <a:ext cx="10363200" cy="4572000"/>
          </a:xfrm>
        </p:spPr>
        <p:txBody>
          <a:bodyPr/>
          <a:lstStyle/>
          <a:p>
            <a:r>
              <a:rPr lang="en-US" i="1" dirty="0">
                <a:solidFill>
                  <a:schemeClr val="accent2">
                    <a:lumMod val="75000"/>
                  </a:schemeClr>
                </a:solidFill>
                <a:latin typeface="Agency FB" panose="020B0503020202020204" pitchFamily="34" charset="0"/>
              </a:rPr>
              <a:t>pie ( )        :-  </a:t>
            </a:r>
            <a:r>
              <a:rPr lang="en-US" i="1" dirty="0">
                <a:solidFill>
                  <a:schemeClr val="tx1">
                    <a:lumMod val="85000"/>
                  </a:schemeClr>
                </a:solidFill>
                <a:latin typeface="Agency FB" panose="020B0503020202020204" pitchFamily="34" charset="0"/>
              </a:rPr>
              <a:t>pie function use to create pie chart.</a:t>
            </a:r>
          </a:p>
          <a:p>
            <a:r>
              <a:rPr lang="en-US" i="1" dirty="0" err="1">
                <a:solidFill>
                  <a:schemeClr val="accent2">
                    <a:lumMod val="75000"/>
                  </a:schemeClr>
                </a:solidFill>
                <a:latin typeface="Agency FB" panose="020B0503020202020204" pitchFamily="34" charset="0"/>
              </a:rPr>
              <a:t>startangle</a:t>
            </a:r>
            <a:r>
              <a:rPr lang="en-US" i="1" dirty="0">
                <a:solidFill>
                  <a:schemeClr val="accent2">
                    <a:lumMod val="75000"/>
                  </a:schemeClr>
                </a:solidFill>
                <a:latin typeface="Agency FB" panose="020B0503020202020204" pitchFamily="34" charset="0"/>
              </a:rPr>
              <a:t> :-  </a:t>
            </a:r>
            <a:r>
              <a:rPr lang="en-US" i="1" dirty="0">
                <a:solidFill>
                  <a:schemeClr val="tx1">
                    <a:lumMod val="85000"/>
                  </a:schemeClr>
                </a:solidFill>
                <a:latin typeface="Agency FB" panose="020B0503020202020204" pitchFamily="34" charset="0"/>
              </a:rPr>
              <a:t>the starting angle of pie chart.</a:t>
            </a:r>
          </a:p>
          <a:p>
            <a:r>
              <a:rPr lang="en-US" i="1" dirty="0" err="1">
                <a:solidFill>
                  <a:schemeClr val="accent2">
                    <a:lumMod val="75000"/>
                  </a:schemeClr>
                </a:solidFill>
                <a:latin typeface="Agency FB" panose="020B0503020202020204" pitchFamily="34" charset="0"/>
              </a:rPr>
              <a:t>a</a:t>
            </a:r>
            <a:r>
              <a:rPr lang="en-US" b="0" i="1" dirty="0" err="1">
                <a:solidFill>
                  <a:schemeClr val="accent2">
                    <a:lumMod val="75000"/>
                  </a:schemeClr>
                </a:solidFill>
                <a:effectLst/>
                <a:latin typeface="Agency FB" panose="020B0503020202020204" pitchFamily="34" charset="0"/>
              </a:rPr>
              <a:t>utopct</a:t>
            </a:r>
            <a:r>
              <a:rPr lang="en-US" b="0" i="1" dirty="0">
                <a:solidFill>
                  <a:schemeClr val="accent2">
                    <a:lumMod val="75000"/>
                  </a:schemeClr>
                </a:solidFill>
                <a:effectLst/>
                <a:latin typeface="Agency FB" panose="020B0503020202020204" pitchFamily="34" charset="0"/>
              </a:rPr>
              <a:t>     :- </a:t>
            </a:r>
            <a:r>
              <a:rPr lang="en-US" b="0" i="1" dirty="0" err="1">
                <a:solidFill>
                  <a:schemeClr val="tx1">
                    <a:lumMod val="85000"/>
                  </a:schemeClr>
                </a:solidFill>
                <a:effectLst/>
                <a:latin typeface="Agency FB" panose="020B0503020202020204" pitchFamily="34" charset="0"/>
              </a:rPr>
              <a:t>autopct</a:t>
            </a:r>
            <a:r>
              <a:rPr lang="en-US" b="0" i="1" dirty="0">
                <a:solidFill>
                  <a:schemeClr val="tx1">
                    <a:lumMod val="85000"/>
                  </a:schemeClr>
                </a:solidFill>
                <a:effectLst/>
                <a:latin typeface="Agency FB" panose="020B0503020202020204" pitchFamily="34" charset="0"/>
              </a:rPr>
              <a:t> enables you to display the percent</a:t>
            </a:r>
          </a:p>
          <a:p>
            <a:pPr marL="68580" indent="0">
              <a:buNone/>
            </a:pPr>
            <a:r>
              <a:rPr lang="en-US" b="0" i="1" dirty="0">
                <a:solidFill>
                  <a:schemeClr val="tx1">
                    <a:lumMod val="85000"/>
                  </a:schemeClr>
                </a:solidFill>
                <a:effectLst/>
                <a:latin typeface="Agency FB" panose="020B0503020202020204" pitchFamily="34" charset="0"/>
              </a:rPr>
              <a:t>                        value using Python string formatting.</a:t>
            </a:r>
          </a:p>
          <a:p>
            <a:r>
              <a:rPr lang="en-US" i="1" dirty="0">
                <a:solidFill>
                  <a:schemeClr val="accent2">
                    <a:lumMod val="75000"/>
                  </a:schemeClr>
                </a:solidFill>
                <a:latin typeface="Agency FB" panose="020B0503020202020204" pitchFamily="34" charset="0"/>
              </a:rPr>
              <a:t>shadow     :- </a:t>
            </a:r>
            <a:r>
              <a:rPr lang="en-US" i="1" dirty="0">
                <a:solidFill>
                  <a:schemeClr val="tx1">
                    <a:lumMod val="85000"/>
                  </a:schemeClr>
                </a:solidFill>
                <a:latin typeface="Agency FB" panose="020B0503020202020204" pitchFamily="34" charset="0"/>
              </a:rPr>
              <a:t>to show the shadow of pie chart.</a:t>
            </a:r>
          </a:p>
          <a:p>
            <a:r>
              <a:rPr lang="en-US" i="1" dirty="0">
                <a:solidFill>
                  <a:schemeClr val="accent2">
                    <a:lumMod val="75000"/>
                  </a:schemeClr>
                </a:solidFill>
                <a:latin typeface="Agency FB" panose="020B0503020202020204" pitchFamily="34" charset="0"/>
              </a:rPr>
              <a:t>e</a:t>
            </a:r>
            <a:r>
              <a:rPr lang="en-US" b="0" i="1" dirty="0">
                <a:solidFill>
                  <a:schemeClr val="accent2">
                    <a:lumMod val="75000"/>
                  </a:schemeClr>
                </a:solidFill>
                <a:effectLst/>
                <a:latin typeface="Agency FB" panose="020B0503020202020204" pitchFamily="34" charset="0"/>
              </a:rPr>
              <a:t>xplode     :- </a:t>
            </a:r>
            <a:r>
              <a:rPr lang="en-US" b="0" i="1" dirty="0">
                <a:solidFill>
                  <a:schemeClr val="tx1">
                    <a:lumMod val="85000"/>
                  </a:schemeClr>
                </a:solidFill>
                <a:effectLst/>
                <a:latin typeface="Agency FB" panose="020B0503020202020204" pitchFamily="34" charset="0"/>
              </a:rPr>
              <a:t>The explode() function is used to transform</a:t>
            </a:r>
          </a:p>
          <a:p>
            <a:pPr marL="68580" indent="0">
              <a:buNone/>
            </a:pPr>
            <a:r>
              <a:rPr lang="en-US" b="0" i="1" dirty="0">
                <a:solidFill>
                  <a:schemeClr val="tx1">
                    <a:lumMod val="85000"/>
                  </a:schemeClr>
                </a:solidFill>
                <a:effectLst/>
                <a:latin typeface="Agency FB" panose="020B0503020202020204" pitchFamily="34" charset="0"/>
              </a:rPr>
              <a:t>                        each element of a list-like to a row,</a:t>
            </a:r>
          </a:p>
          <a:p>
            <a:pPr marL="68580" indent="0">
              <a:buNone/>
            </a:pPr>
            <a:r>
              <a:rPr lang="en-US" i="1" dirty="0">
                <a:solidFill>
                  <a:schemeClr val="tx1">
                    <a:lumMod val="85000"/>
                  </a:schemeClr>
                </a:solidFill>
                <a:latin typeface="Agency FB" panose="020B0503020202020204" pitchFamily="34" charset="0"/>
              </a:rPr>
              <a:t>                        </a:t>
            </a:r>
            <a:r>
              <a:rPr lang="en-US" b="0" i="1" dirty="0">
                <a:solidFill>
                  <a:schemeClr val="tx1">
                    <a:lumMod val="85000"/>
                  </a:schemeClr>
                </a:solidFill>
                <a:effectLst/>
                <a:latin typeface="Agency FB" panose="020B0503020202020204" pitchFamily="34" charset="0"/>
              </a:rPr>
              <a:t>replicating the index values.</a:t>
            </a:r>
          </a:p>
          <a:p>
            <a:endParaRPr lang="en-IN" dirty="0"/>
          </a:p>
        </p:txBody>
      </p:sp>
    </p:spTree>
    <p:extLst>
      <p:ext uri="{BB962C8B-B14F-4D97-AF65-F5344CB8AC3E}">
        <p14:creationId xmlns:p14="http://schemas.microsoft.com/office/powerpoint/2010/main" val="3042473913"/>
      </p:ext>
    </p:extLst>
  </p:cSld>
  <p:clrMapOvr>
    <a:masterClrMapping/>
  </p:clrMapOvr>
  <mc:AlternateContent xmlns:mc="http://schemas.openxmlformats.org/markup-compatibility/2006" xmlns:p14="http://schemas.microsoft.com/office/powerpoint/2010/main">
    <mc:Choice Requires="p14">
      <p:transition spd="med" p14:dur="700" advTm="7930">
        <p:fade/>
      </p:transition>
    </mc:Choice>
    <mc:Fallback xmlns="">
      <p:transition spd="med" advTm="793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65114-AF93-408A-9D0A-706EF51DD58A}"/>
              </a:ext>
            </a:extLst>
          </p:cNvPr>
          <p:cNvSpPr>
            <a:spLocks noGrp="1"/>
          </p:cNvSpPr>
          <p:nvPr>
            <p:ph type="title"/>
          </p:nvPr>
        </p:nvSpPr>
        <p:spPr/>
        <p:txBody>
          <a:bodyPr/>
          <a:lstStyle/>
          <a:p>
            <a:r>
              <a:rPr lang="en-US" dirty="0"/>
              <a:t>Line Graph</a:t>
            </a:r>
            <a:endParaRPr lang="en-IN" dirty="0"/>
          </a:p>
        </p:txBody>
      </p:sp>
      <p:sp>
        <p:nvSpPr>
          <p:cNvPr id="3" name="Content Placeholder 2">
            <a:extLst>
              <a:ext uri="{FF2B5EF4-FFF2-40B4-BE49-F238E27FC236}">
                <a16:creationId xmlns:a16="http://schemas.microsoft.com/office/drawing/2014/main" id="{2535123E-E50A-416B-98CF-02D4C7722BEE}"/>
              </a:ext>
            </a:extLst>
          </p:cNvPr>
          <p:cNvSpPr>
            <a:spLocks noGrp="1"/>
          </p:cNvSpPr>
          <p:nvPr>
            <p:ph sz="half" idx="1"/>
          </p:nvPr>
        </p:nvSpPr>
        <p:spPr>
          <a:xfrm>
            <a:off x="609601" y="1819973"/>
            <a:ext cx="5384800" cy="4525963"/>
          </a:xfrm>
        </p:spPr>
        <p:txBody>
          <a:bodyPr/>
          <a:lstStyle/>
          <a:p>
            <a:r>
              <a:rPr lang="en-US" sz="3200" b="0" i="1" dirty="0">
                <a:solidFill>
                  <a:schemeClr val="tx1">
                    <a:lumMod val="85000"/>
                  </a:schemeClr>
                </a:solidFill>
                <a:effectLst/>
                <a:latin typeface="Agency FB" panose="020B0503020202020204" pitchFamily="34" charset="0"/>
              </a:rPr>
              <a:t>A </a:t>
            </a:r>
            <a:r>
              <a:rPr lang="en-US" sz="3200" b="1" i="1" dirty="0">
                <a:solidFill>
                  <a:schemeClr val="tx1">
                    <a:lumMod val="85000"/>
                  </a:schemeClr>
                </a:solidFill>
                <a:effectLst/>
                <a:latin typeface="Agency FB" panose="020B0503020202020204" pitchFamily="34" charset="0"/>
              </a:rPr>
              <a:t>line graph </a:t>
            </a:r>
            <a:r>
              <a:rPr lang="en-US" sz="3200" b="0" i="1" dirty="0">
                <a:solidFill>
                  <a:schemeClr val="tx1">
                    <a:lumMod val="85000"/>
                  </a:schemeClr>
                </a:solidFill>
                <a:effectLst/>
                <a:latin typeface="Agency FB" panose="020B0503020202020204" pitchFamily="34" charset="0"/>
              </a:rPr>
              <a:t>is a type of chart used to show information that changes over time. We plot line graphs using several points connected by straight lines.  We also call it a </a:t>
            </a:r>
            <a:r>
              <a:rPr lang="en-US" sz="3200" b="1" i="1" dirty="0">
                <a:solidFill>
                  <a:schemeClr val="tx1">
                    <a:lumMod val="85000"/>
                  </a:schemeClr>
                </a:solidFill>
                <a:effectLst/>
                <a:latin typeface="Agency FB" panose="020B0503020202020204" pitchFamily="34" charset="0"/>
              </a:rPr>
              <a:t>line chart</a:t>
            </a:r>
            <a:r>
              <a:rPr lang="en-US" sz="3200" b="0" i="1" dirty="0">
                <a:solidFill>
                  <a:schemeClr val="tx1">
                    <a:lumMod val="85000"/>
                  </a:schemeClr>
                </a:solidFill>
                <a:effectLst/>
                <a:latin typeface="Agency FB" panose="020B0503020202020204" pitchFamily="34" charset="0"/>
              </a:rPr>
              <a:t>. The line graph comprises of two axes known as ‘x’ axis and ‘y’ axis.</a:t>
            </a:r>
            <a:endParaRPr lang="en-IN" sz="3200" i="1" dirty="0">
              <a:solidFill>
                <a:schemeClr val="tx1">
                  <a:lumMod val="85000"/>
                </a:schemeClr>
              </a:solidFill>
              <a:latin typeface="Agency FB" panose="020B0503020202020204" pitchFamily="34" charset="0"/>
            </a:endParaRPr>
          </a:p>
          <a:p>
            <a:endParaRPr lang="en-IN" dirty="0"/>
          </a:p>
        </p:txBody>
      </p:sp>
      <p:pic>
        <p:nvPicPr>
          <p:cNvPr id="5" name="Content Placeholder 4">
            <a:extLst>
              <a:ext uri="{FF2B5EF4-FFF2-40B4-BE49-F238E27FC236}">
                <a16:creationId xmlns:a16="http://schemas.microsoft.com/office/drawing/2014/main" id="{26A4203B-4271-4201-84F0-77F0DCD672AE}"/>
              </a:ext>
            </a:extLst>
          </p:cNvPr>
          <p:cNvPicPr>
            <a:picLocks noGrp="1" noChangeAspect="1"/>
          </p:cNvPicPr>
          <p:nvPr>
            <p:ph sz="half" idx="2"/>
          </p:nvPr>
        </p:nvPicPr>
        <p:blipFill>
          <a:blip r:embed="rId2"/>
          <a:stretch>
            <a:fillRect/>
          </a:stretch>
        </p:blipFill>
        <p:spPr>
          <a:xfrm>
            <a:off x="6197600" y="1166018"/>
            <a:ext cx="5384800" cy="4525963"/>
          </a:xfrm>
          <a:prstGeom prst="rect">
            <a:avLst/>
          </a:prstGeom>
        </p:spPr>
      </p:pic>
    </p:spTree>
    <p:extLst>
      <p:ext uri="{BB962C8B-B14F-4D97-AF65-F5344CB8AC3E}">
        <p14:creationId xmlns:p14="http://schemas.microsoft.com/office/powerpoint/2010/main" val="1052430516"/>
      </p:ext>
    </p:extLst>
  </p:cSld>
  <p:clrMapOvr>
    <a:masterClrMapping/>
  </p:clrMapOvr>
  <mc:AlternateContent xmlns:mc="http://schemas.openxmlformats.org/markup-compatibility/2006" xmlns:p14="http://schemas.microsoft.com/office/powerpoint/2010/main">
    <mc:Choice Requires="p14">
      <p:transition spd="med" p14:dur="700" advTm="6128">
        <p:fade/>
      </p:transition>
    </mc:Choice>
    <mc:Fallback xmlns="">
      <p:transition spd="med" advTm="6128">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82A46-C240-49F1-96C3-7F761B012F65}"/>
              </a:ext>
            </a:extLst>
          </p:cNvPr>
          <p:cNvSpPr>
            <a:spLocks noGrp="1"/>
          </p:cNvSpPr>
          <p:nvPr>
            <p:ph type="title"/>
          </p:nvPr>
        </p:nvSpPr>
        <p:spPr/>
        <p:txBody>
          <a:bodyPr/>
          <a:lstStyle/>
          <a:p>
            <a:r>
              <a:rPr lang="en-US" dirty="0"/>
              <a:t>Functions in python for Line Graph</a:t>
            </a:r>
            <a:endParaRPr lang="en-IN" dirty="0"/>
          </a:p>
        </p:txBody>
      </p:sp>
      <p:sp>
        <p:nvSpPr>
          <p:cNvPr id="3" name="Content Placeholder 2">
            <a:extLst>
              <a:ext uri="{FF2B5EF4-FFF2-40B4-BE49-F238E27FC236}">
                <a16:creationId xmlns:a16="http://schemas.microsoft.com/office/drawing/2014/main" id="{B9D1D192-AFE0-4837-84C3-758972D73469}"/>
              </a:ext>
            </a:extLst>
          </p:cNvPr>
          <p:cNvSpPr>
            <a:spLocks noGrp="1"/>
          </p:cNvSpPr>
          <p:nvPr>
            <p:ph idx="1"/>
          </p:nvPr>
        </p:nvSpPr>
        <p:spPr>
          <a:xfrm>
            <a:off x="1219200" y="1426464"/>
            <a:ext cx="10363200" cy="4572000"/>
          </a:xfrm>
        </p:spPr>
        <p:txBody>
          <a:bodyPr>
            <a:normAutofit lnSpcReduction="10000"/>
          </a:bodyPr>
          <a:lstStyle/>
          <a:p>
            <a:r>
              <a:rPr lang="en-US" sz="3200" dirty="0">
                <a:solidFill>
                  <a:schemeClr val="accent2">
                    <a:lumMod val="75000"/>
                  </a:schemeClr>
                </a:solidFill>
                <a:latin typeface="Agency FB" panose="020B0503020202020204" pitchFamily="34" charset="0"/>
              </a:rPr>
              <a:t>plot() </a:t>
            </a:r>
            <a:r>
              <a:rPr lang="en-US" sz="3200" i="1" dirty="0">
                <a:solidFill>
                  <a:schemeClr val="accent2">
                    <a:lumMod val="75000"/>
                  </a:schemeClr>
                </a:solidFill>
                <a:latin typeface="Agency FB" panose="020B0503020202020204" pitchFamily="34" charset="0"/>
              </a:rPr>
              <a:t>  </a:t>
            </a:r>
            <a:r>
              <a:rPr lang="en-US" sz="3200" i="1" dirty="0">
                <a:solidFill>
                  <a:schemeClr val="tx2">
                    <a:lumMod val="75000"/>
                  </a:schemeClr>
                </a:solidFill>
                <a:latin typeface="Agency FB" panose="020B0503020202020204" pitchFamily="34" charset="0"/>
              </a:rPr>
              <a:t>        :- </a:t>
            </a:r>
            <a:r>
              <a:rPr lang="en-US" sz="3200" i="1" dirty="0">
                <a:solidFill>
                  <a:schemeClr val="tx1">
                    <a:lumMod val="85000"/>
                  </a:schemeClr>
                </a:solidFill>
                <a:latin typeface="Agency FB" panose="020B0503020202020204" pitchFamily="34" charset="0"/>
              </a:rPr>
              <a:t>plot function is use to create line graph.</a:t>
            </a:r>
          </a:p>
          <a:p>
            <a:r>
              <a:rPr lang="en-US" sz="3200" dirty="0" err="1">
                <a:solidFill>
                  <a:schemeClr val="accent2">
                    <a:lumMod val="75000"/>
                  </a:schemeClr>
                </a:solidFill>
                <a:latin typeface="Agency FB" panose="020B0503020202020204" pitchFamily="34" charset="0"/>
              </a:rPr>
              <a:t>xlabel</a:t>
            </a:r>
            <a:r>
              <a:rPr lang="en-US" sz="3200" dirty="0">
                <a:solidFill>
                  <a:schemeClr val="accent2">
                    <a:lumMod val="75000"/>
                  </a:schemeClr>
                </a:solidFill>
                <a:latin typeface="Agency FB" panose="020B0503020202020204" pitchFamily="34" charset="0"/>
              </a:rPr>
              <a:t> </a:t>
            </a:r>
            <a:r>
              <a:rPr lang="en-US" sz="3200" i="1" dirty="0">
                <a:solidFill>
                  <a:schemeClr val="accent2">
                    <a:lumMod val="75000"/>
                  </a:schemeClr>
                </a:solidFill>
                <a:latin typeface="Agency FB" panose="020B0503020202020204" pitchFamily="34" charset="0"/>
              </a:rPr>
              <a:t> </a:t>
            </a:r>
            <a:r>
              <a:rPr lang="en-US" sz="3200" i="1" dirty="0">
                <a:solidFill>
                  <a:schemeClr val="tx2">
                    <a:lumMod val="75000"/>
                  </a:schemeClr>
                </a:solidFill>
                <a:latin typeface="Agency FB" panose="020B0503020202020204" pitchFamily="34" charset="0"/>
              </a:rPr>
              <a:t>        :- </a:t>
            </a:r>
            <a:r>
              <a:rPr lang="en-US" sz="3200" i="1" dirty="0">
                <a:solidFill>
                  <a:schemeClr val="tx1">
                    <a:lumMod val="85000"/>
                  </a:schemeClr>
                </a:solidFill>
                <a:latin typeface="Agency FB" panose="020B0503020202020204" pitchFamily="34" charset="0"/>
              </a:rPr>
              <a:t>naming the x-axis.</a:t>
            </a:r>
          </a:p>
          <a:p>
            <a:r>
              <a:rPr lang="en-US" sz="3200" dirty="0" err="1">
                <a:solidFill>
                  <a:schemeClr val="accent2">
                    <a:lumMod val="75000"/>
                  </a:schemeClr>
                </a:solidFill>
                <a:latin typeface="Agency FB" panose="020B0503020202020204" pitchFamily="34" charset="0"/>
              </a:rPr>
              <a:t>ylabel</a:t>
            </a:r>
            <a:r>
              <a:rPr lang="en-US" sz="3200" dirty="0">
                <a:solidFill>
                  <a:schemeClr val="accent2">
                    <a:lumMod val="75000"/>
                  </a:schemeClr>
                </a:solidFill>
                <a:latin typeface="Agency FB" panose="020B0503020202020204" pitchFamily="34" charset="0"/>
              </a:rPr>
              <a:t> </a:t>
            </a:r>
            <a:r>
              <a:rPr lang="en-US" sz="3200" i="1" dirty="0">
                <a:solidFill>
                  <a:schemeClr val="accent2">
                    <a:lumMod val="75000"/>
                  </a:schemeClr>
                </a:solidFill>
                <a:latin typeface="Agency FB" panose="020B0503020202020204" pitchFamily="34" charset="0"/>
              </a:rPr>
              <a:t> </a:t>
            </a:r>
            <a:r>
              <a:rPr lang="en-US" sz="3200" i="1" dirty="0">
                <a:solidFill>
                  <a:schemeClr val="tx2">
                    <a:lumMod val="75000"/>
                  </a:schemeClr>
                </a:solidFill>
                <a:latin typeface="Agency FB" panose="020B0503020202020204" pitchFamily="34" charset="0"/>
              </a:rPr>
              <a:t>        :- </a:t>
            </a:r>
            <a:r>
              <a:rPr lang="en-US" sz="3200" i="1" dirty="0">
                <a:solidFill>
                  <a:schemeClr val="tx1">
                    <a:lumMod val="85000"/>
                  </a:schemeClr>
                </a:solidFill>
                <a:latin typeface="Agency FB" panose="020B0503020202020204" pitchFamily="34" charset="0"/>
              </a:rPr>
              <a:t>naming the y-axis.</a:t>
            </a:r>
          </a:p>
          <a:p>
            <a:r>
              <a:rPr lang="en-US" sz="3200" dirty="0" err="1">
                <a:solidFill>
                  <a:schemeClr val="accent2">
                    <a:lumMod val="75000"/>
                  </a:schemeClr>
                </a:solidFill>
                <a:latin typeface="Agency FB" panose="020B0503020202020204" pitchFamily="34" charset="0"/>
              </a:rPr>
              <a:t>linestyle</a:t>
            </a:r>
            <a:r>
              <a:rPr lang="en-US" sz="3200" dirty="0">
                <a:solidFill>
                  <a:schemeClr val="accent2">
                    <a:lumMod val="75000"/>
                  </a:schemeClr>
                </a:solidFill>
                <a:latin typeface="Agency FB" panose="020B0503020202020204" pitchFamily="34" charset="0"/>
              </a:rPr>
              <a:t> </a:t>
            </a:r>
            <a:r>
              <a:rPr lang="en-US" sz="3200" dirty="0">
                <a:solidFill>
                  <a:schemeClr val="tx2">
                    <a:lumMod val="75000"/>
                  </a:schemeClr>
                </a:solidFill>
                <a:latin typeface="Agency FB" panose="020B0503020202020204" pitchFamily="34" charset="0"/>
              </a:rPr>
              <a:t>    </a:t>
            </a:r>
            <a:r>
              <a:rPr lang="en-US" sz="3200" i="1" dirty="0">
                <a:solidFill>
                  <a:schemeClr val="tx2">
                    <a:lumMod val="75000"/>
                  </a:schemeClr>
                </a:solidFill>
                <a:latin typeface="Agency FB" panose="020B0503020202020204" pitchFamily="34" charset="0"/>
              </a:rPr>
              <a:t>:- </a:t>
            </a:r>
            <a:r>
              <a:rPr lang="en-US" sz="3200" i="1" dirty="0">
                <a:solidFill>
                  <a:schemeClr val="tx1">
                    <a:lumMod val="85000"/>
                  </a:schemeClr>
                </a:solidFill>
                <a:latin typeface="Agency FB" panose="020B0503020202020204" pitchFamily="34" charset="0"/>
              </a:rPr>
              <a:t>to give an appropriate style to the line.</a:t>
            </a:r>
          </a:p>
          <a:p>
            <a:r>
              <a:rPr lang="en-US" sz="3200" dirty="0">
                <a:solidFill>
                  <a:schemeClr val="accent2">
                    <a:lumMod val="75000"/>
                  </a:schemeClr>
                </a:solidFill>
                <a:latin typeface="Agency FB" panose="020B0503020202020204" pitchFamily="34" charset="0"/>
              </a:rPr>
              <a:t>marker </a:t>
            </a:r>
            <a:r>
              <a:rPr lang="en-US" sz="3200" i="1" dirty="0">
                <a:solidFill>
                  <a:schemeClr val="tx2">
                    <a:lumMod val="75000"/>
                  </a:schemeClr>
                </a:solidFill>
                <a:latin typeface="Agency FB" panose="020B0503020202020204" pitchFamily="34" charset="0"/>
              </a:rPr>
              <a:t>       :- </a:t>
            </a:r>
            <a:r>
              <a:rPr lang="en-US" sz="3200" b="0" i="1" dirty="0">
                <a:solidFill>
                  <a:schemeClr val="tx1">
                    <a:lumMod val="85000"/>
                  </a:schemeClr>
                </a:solidFill>
                <a:effectLst/>
                <a:latin typeface="Agency FB" panose="020B0503020202020204" pitchFamily="34" charset="0"/>
              </a:rPr>
              <a:t>Marker is a special way of handling</a:t>
            </a:r>
          </a:p>
          <a:p>
            <a:pPr marL="68580" indent="0">
              <a:buNone/>
            </a:pPr>
            <a:r>
              <a:rPr lang="en-US" sz="3200" i="1" dirty="0">
                <a:solidFill>
                  <a:schemeClr val="tx1">
                    <a:lumMod val="85000"/>
                  </a:schemeClr>
                </a:solidFill>
                <a:latin typeface="Agency FB" panose="020B0503020202020204" pitchFamily="34" charset="0"/>
              </a:rPr>
              <a:t>                     </a:t>
            </a:r>
            <a:r>
              <a:rPr lang="en-US" sz="3200" b="0" i="1" dirty="0">
                <a:solidFill>
                  <a:schemeClr val="tx1">
                    <a:lumMod val="85000"/>
                  </a:schemeClr>
                </a:solidFill>
                <a:effectLst/>
                <a:latin typeface="Agency FB" panose="020B0503020202020204" pitchFamily="34" charset="0"/>
              </a:rPr>
              <a:t>      markers in Matplotlib graphs it’s a kind of</a:t>
            </a:r>
          </a:p>
          <a:p>
            <a:pPr marL="68580" indent="0">
              <a:buNone/>
            </a:pPr>
            <a:r>
              <a:rPr lang="en-US" sz="3200" b="0" i="1" dirty="0">
                <a:solidFill>
                  <a:schemeClr val="tx1">
                    <a:lumMod val="85000"/>
                  </a:schemeClr>
                </a:solidFill>
                <a:effectLst/>
                <a:latin typeface="Agency FB" panose="020B0503020202020204" pitchFamily="34" charset="0"/>
              </a:rPr>
              <a:t>                           symbol at the joining point of two lines.</a:t>
            </a:r>
            <a:endParaRPr lang="en-US" sz="3200" i="1" dirty="0">
              <a:solidFill>
                <a:schemeClr val="tx1">
                  <a:lumMod val="85000"/>
                </a:schemeClr>
              </a:solidFill>
              <a:latin typeface="Agency FB" panose="020B0503020202020204" pitchFamily="34" charset="0"/>
            </a:endParaRPr>
          </a:p>
          <a:p>
            <a:r>
              <a:rPr lang="en-US" sz="3200" dirty="0" err="1">
                <a:solidFill>
                  <a:schemeClr val="accent2">
                    <a:lumMod val="75000"/>
                  </a:schemeClr>
                </a:solidFill>
                <a:latin typeface="Agency FB" panose="020B0503020202020204" pitchFamily="34" charset="0"/>
              </a:rPr>
              <a:t>xlim</a:t>
            </a:r>
            <a:r>
              <a:rPr lang="en-US" sz="3200" dirty="0">
                <a:solidFill>
                  <a:schemeClr val="accent2">
                    <a:lumMod val="75000"/>
                  </a:schemeClr>
                </a:solidFill>
                <a:latin typeface="Agency FB" panose="020B0503020202020204" pitchFamily="34" charset="0"/>
              </a:rPr>
              <a:t> &amp;  </a:t>
            </a:r>
            <a:r>
              <a:rPr lang="en-US" sz="3200" dirty="0" err="1">
                <a:solidFill>
                  <a:schemeClr val="accent2">
                    <a:lumMod val="75000"/>
                  </a:schemeClr>
                </a:solidFill>
                <a:latin typeface="Agency FB" panose="020B0503020202020204" pitchFamily="34" charset="0"/>
              </a:rPr>
              <a:t>ylim</a:t>
            </a:r>
            <a:r>
              <a:rPr lang="en-US" sz="3200" dirty="0">
                <a:solidFill>
                  <a:schemeClr val="accent2">
                    <a:lumMod val="75000"/>
                  </a:schemeClr>
                </a:solidFill>
                <a:latin typeface="Agency FB" panose="020B0503020202020204" pitchFamily="34" charset="0"/>
              </a:rPr>
              <a:t> :- </a:t>
            </a:r>
            <a:r>
              <a:rPr lang="en-US" sz="3200" dirty="0">
                <a:solidFill>
                  <a:schemeClr val="tx1">
                    <a:lumMod val="85000"/>
                  </a:schemeClr>
                </a:solidFill>
                <a:latin typeface="Agency FB" panose="020B0503020202020204" pitchFamily="34" charset="0"/>
              </a:rPr>
              <a:t>set the range of x-axis and y-axis.</a:t>
            </a:r>
          </a:p>
        </p:txBody>
      </p:sp>
    </p:spTree>
    <p:extLst>
      <p:ext uri="{BB962C8B-B14F-4D97-AF65-F5344CB8AC3E}">
        <p14:creationId xmlns:p14="http://schemas.microsoft.com/office/powerpoint/2010/main" val="3339117920"/>
      </p:ext>
    </p:extLst>
  </p:cSld>
  <p:clrMapOvr>
    <a:masterClrMapping/>
  </p:clrMapOvr>
  <mc:AlternateContent xmlns:mc="http://schemas.openxmlformats.org/markup-compatibility/2006" xmlns:p14="http://schemas.microsoft.com/office/powerpoint/2010/main">
    <mc:Choice Requires="p14">
      <p:transition spd="med" p14:dur="700" advTm="6500">
        <p:fade/>
      </p:transition>
    </mc:Choice>
    <mc:Fallback xmlns="">
      <p:transition spd="med" advTm="65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CC681-5810-4445-B3B4-6059E6C09166}"/>
              </a:ext>
            </a:extLst>
          </p:cNvPr>
          <p:cNvSpPr>
            <a:spLocks noGrp="1"/>
          </p:cNvSpPr>
          <p:nvPr>
            <p:ph type="title"/>
          </p:nvPr>
        </p:nvSpPr>
        <p:spPr/>
        <p:txBody>
          <a:bodyPr/>
          <a:lstStyle/>
          <a:p>
            <a:r>
              <a:rPr lang="en-US" dirty="0"/>
              <a:t>Histogram</a:t>
            </a:r>
            <a:endParaRPr lang="en-IN" dirty="0"/>
          </a:p>
        </p:txBody>
      </p:sp>
      <p:sp>
        <p:nvSpPr>
          <p:cNvPr id="3" name="Content Placeholder 2">
            <a:extLst>
              <a:ext uri="{FF2B5EF4-FFF2-40B4-BE49-F238E27FC236}">
                <a16:creationId xmlns:a16="http://schemas.microsoft.com/office/drawing/2014/main" id="{CE377DB8-08F8-4F33-8859-D421585678F9}"/>
              </a:ext>
            </a:extLst>
          </p:cNvPr>
          <p:cNvSpPr>
            <a:spLocks noGrp="1"/>
          </p:cNvSpPr>
          <p:nvPr>
            <p:ph sz="half" idx="1"/>
          </p:nvPr>
        </p:nvSpPr>
        <p:spPr>
          <a:xfrm>
            <a:off x="347004" y="1193451"/>
            <a:ext cx="5895779" cy="4525963"/>
          </a:xfrm>
        </p:spPr>
        <p:txBody>
          <a:bodyPr>
            <a:normAutofit/>
          </a:bodyPr>
          <a:lstStyle/>
          <a:p>
            <a:r>
              <a:rPr lang="en-US" sz="3200" b="0" i="1" dirty="0">
                <a:solidFill>
                  <a:schemeClr val="tx1">
                    <a:lumMod val="85000"/>
                  </a:schemeClr>
                </a:solidFill>
                <a:effectLst/>
                <a:latin typeface="Agency FB" panose="020B0503020202020204" pitchFamily="34" charset="0"/>
              </a:rPr>
              <a:t>A </a:t>
            </a:r>
            <a:r>
              <a:rPr lang="en-US" sz="3200" b="1" i="1" dirty="0">
                <a:solidFill>
                  <a:schemeClr val="tx1">
                    <a:lumMod val="85000"/>
                  </a:schemeClr>
                </a:solidFill>
                <a:effectLst/>
                <a:latin typeface="Agency FB" panose="020B0503020202020204" pitchFamily="34" charset="0"/>
              </a:rPr>
              <a:t>histogram</a:t>
            </a:r>
            <a:r>
              <a:rPr lang="en-US" sz="3200" b="0" i="1" dirty="0">
                <a:solidFill>
                  <a:schemeClr val="tx1">
                    <a:lumMod val="85000"/>
                  </a:schemeClr>
                </a:solidFill>
                <a:effectLst/>
                <a:latin typeface="Agency FB" panose="020B0503020202020204" pitchFamily="34" charset="0"/>
              </a:rPr>
              <a:t> is a graphical representation of a grouped frequency distribution with continuous classes. It is an area diagram and can be defined as a set of rectangles with bases along with the intervals between class boundaries and with areas proportional to frequencies in the corresponding classes.</a:t>
            </a:r>
            <a:endParaRPr lang="en-IN" sz="3200" i="1" dirty="0">
              <a:solidFill>
                <a:schemeClr val="tx1">
                  <a:lumMod val="85000"/>
                </a:schemeClr>
              </a:solidFill>
              <a:latin typeface="Agency FB" panose="020B0503020202020204" pitchFamily="34" charset="0"/>
            </a:endParaRPr>
          </a:p>
        </p:txBody>
      </p:sp>
      <p:pic>
        <p:nvPicPr>
          <p:cNvPr id="5" name="Content Placeholder 4">
            <a:extLst>
              <a:ext uri="{FF2B5EF4-FFF2-40B4-BE49-F238E27FC236}">
                <a16:creationId xmlns:a16="http://schemas.microsoft.com/office/drawing/2014/main" id="{B1BA2CC5-A97B-4BB0-98F0-FBD8A0D9B233}"/>
              </a:ext>
            </a:extLst>
          </p:cNvPr>
          <p:cNvPicPr>
            <a:picLocks noGrp="1" noChangeAspect="1"/>
          </p:cNvPicPr>
          <p:nvPr>
            <p:ph sz="half" idx="2"/>
          </p:nvPr>
        </p:nvPicPr>
        <p:blipFill>
          <a:blip r:embed="rId2"/>
          <a:stretch>
            <a:fillRect/>
          </a:stretch>
        </p:blipFill>
        <p:spPr>
          <a:xfrm>
            <a:off x="6347801" y="1166019"/>
            <a:ext cx="5497195" cy="4320382"/>
          </a:xfrm>
          <a:prstGeom prst="rect">
            <a:avLst/>
          </a:prstGeom>
        </p:spPr>
      </p:pic>
    </p:spTree>
    <p:extLst>
      <p:ext uri="{BB962C8B-B14F-4D97-AF65-F5344CB8AC3E}">
        <p14:creationId xmlns:p14="http://schemas.microsoft.com/office/powerpoint/2010/main" val="1334472766"/>
      </p:ext>
    </p:extLst>
  </p:cSld>
  <p:clrMapOvr>
    <a:masterClrMapping/>
  </p:clrMapOvr>
  <mc:AlternateContent xmlns:mc="http://schemas.openxmlformats.org/markup-compatibility/2006" xmlns:p14="http://schemas.microsoft.com/office/powerpoint/2010/main">
    <mc:Choice Requires="p14">
      <p:transition spd="med" p14:dur="700" advTm="5985">
        <p:fade/>
      </p:transition>
    </mc:Choice>
    <mc:Fallback xmlns="">
      <p:transition spd="med" advTm="5985">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00B1-0A0D-4236-A991-84EFEAC482A6}"/>
              </a:ext>
            </a:extLst>
          </p:cNvPr>
          <p:cNvSpPr>
            <a:spLocks noGrp="1"/>
          </p:cNvSpPr>
          <p:nvPr>
            <p:ph type="title"/>
          </p:nvPr>
        </p:nvSpPr>
        <p:spPr/>
        <p:txBody>
          <a:bodyPr/>
          <a:lstStyle/>
          <a:p>
            <a:r>
              <a:rPr lang="en-US" dirty="0"/>
              <a:t>Functions in python for histogram</a:t>
            </a:r>
            <a:endParaRPr lang="en-IN" dirty="0"/>
          </a:p>
        </p:txBody>
      </p:sp>
      <p:sp>
        <p:nvSpPr>
          <p:cNvPr id="3" name="Content Placeholder 2">
            <a:extLst>
              <a:ext uri="{FF2B5EF4-FFF2-40B4-BE49-F238E27FC236}">
                <a16:creationId xmlns:a16="http://schemas.microsoft.com/office/drawing/2014/main" id="{EC646858-3900-4F33-A670-7CDCB85B557A}"/>
              </a:ext>
            </a:extLst>
          </p:cNvPr>
          <p:cNvSpPr>
            <a:spLocks noGrp="1"/>
          </p:cNvSpPr>
          <p:nvPr>
            <p:ph idx="1"/>
          </p:nvPr>
        </p:nvSpPr>
        <p:spPr/>
        <p:txBody>
          <a:bodyPr>
            <a:normAutofit/>
          </a:bodyPr>
          <a:lstStyle/>
          <a:p>
            <a:r>
              <a:rPr lang="en-US" sz="3200" dirty="0">
                <a:solidFill>
                  <a:schemeClr val="accent2">
                    <a:lumMod val="75000"/>
                  </a:schemeClr>
                </a:solidFill>
                <a:latin typeface="Agency FB" panose="020B0503020202020204" pitchFamily="34" charset="0"/>
              </a:rPr>
              <a:t>hist()           :- </a:t>
            </a:r>
            <a:r>
              <a:rPr lang="en-US" sz="3200" dirty="0">
                <a:solidFill>
                  <a:schemeClr val="tx1">
                    <a:lumMod val="85000"/>
                  </a:schemeClr>
                </a:solidFill>
                <a:latin typeface="Agency FB" panose="020B0503020202020204" pitchFamily="34" charset="0"/>
              </a:rPr>
              <a:t>hist function use to create histogram.</a:t>
            </a:r>
          </a:p>
          <a:p>
            <a:r>
              <a:rPr lang="en-US" sz="3200" dirty="0">
                <a:solidFill>
                  <a:schemeClr val="accent2">
                    <a:lumMod val="75000"/>
                  </a:schemeClr>
                </a:solidFill>
                <a:latin typeface="Agency FB" panose="020B0503020202020204" pitchFamily="34" charset="0"/>
              </a:rPr>
              <a:t>s</a:t>
            </a:r>
            <a:r>
              <a:rPr lang="en-US" sz="3200" b="0" i="0" dirty="0">
                <a:solidFill>
                  <a:schemeClr val="accent2">
                    <a:lumMod val="75000"/>
                  </a:schemeClr>
                </a:solidFill>
                <a:effectLst/>
                <a:latin typeface="Agency FB" panose="020B0503020202020204" pitchFamily="34" charset="0"/>
              </a:rPr>
              <a:t>ubplot        :- </a:t>
            </a:r>
            <a:r>
              <a:rPr lang="en-US" sz="3200" b="0" i="0" dirty="0">
                <a:solidFill>
                  <a:schemeClr val="tx1">
                    <a:lumMod val="85000"/>
                  </a:schemeClr>
                </a:solidFill>
                <a:effectLst/>
                <a:latin typeface="Agency FB" panose="020B0503020202020204" pitchFamily="34" charset="0"/>
              </a:rPr>
              <a:t>subplots() function in the matplotlib library, helps in creating</a:t>
            </a:r>
          </a:p>
          <a:p>
            <a:pPr marL="68580" indent="0">
              <a:buNone/>
            </a:pPr>
            <a:r>
              <a:rPr lang="en-US" sz="3200" b="0" i="0" dirty="0">
                <a:solidFill>
                  <a:schemeClr val="tx1">
                    <a:lumMod val="85000"/>
                  </a:schemeClr>
                </a:solidFill>
                <a:effectLst/>
                <a:latin typeface="Agency FB" panose="020B0503020202020204" pitchFamily="34" charset="0"/>
              </a:rPr>
              <a:t>                            multiple layouts of subplots.</a:t>
            </a:r>
          </a:p>
          <a:p>
            <a:r>
              <a:rPr lang="en-US" sz="3200" dirty="0" err="1">
                <a:solidFill>
                  <a:schemeClr val="accent2">
                    <a:lumMod val="75000"/>
                  </a:schemeClr>
                </a:solidFill>
                <a:latin typeface="Agency FB" panose="020B0503020202020204" pitchFamily="34" charset="0"/>
              </a:rPr>
              <a:t>np.random</a:t>
            </a:r>
            <a:r>
              <a:rPr lang="en-US" sz="3200" dirty="0">
                <a:solidFill>
                  <a:schemeClr val="accent2">
                    <a:lumMod val="75000"/>
                  </a:schemeClr>
                </a:solidFill>
                <a:latin typeface="Agency FB" panose="020B0503020202020204" pitchFamily="34" charset="0"/>
              </a:rPr>
              <a:t>() :- </a:t>
            </a:r>
            <a:r>
              <a:rPr lang="en-US" sz="3200" b="0" i="1" dirty="0">
                <a:solidFill>
                  <a:schemeClr val="tx1">
                    <a:lumMod val="85000"/>
                  </a:schemeClr>
                </a:solidFill>
                <a:effectLst/>
                <a:latin typeface="Agency FB" panose="020B0503020202020204" pitchFamily="34" charset="0"/>
              </a:rPr>
              <a:t>The </a:t>
            </a:r>
            <a:r>
              <a:rPr lang="en-US" sz="3200" b="0" i="1" dirty="0" err="1">
                <a:solidFill>
                  <a:schemeClr val="tx1">
                    <a:lumMod val="85000"/>
                  </a:schemeClr>
                </a:solidFill>
                <a:effectLst/>
                <a:latin typeface="Agency FB" panose="020B0503020202020204" pitchFamily="34" charset="0"/>
              </a:rPr>
              <a:t>np.</a:t>
            </a:r>
            <a:r>
              <a:rPr lang="en-US" sz="3200" i="1" dirty="0" err="1">
                <a:solidFill>
                  <a:schemeClr val="tx1">
                    <a:lumMod val="85000"/>
                  </a:schemeClr>
                </a:solidFill>
                <a:latin typeface="Agency FB" panose="020B0503020202020204" pitchFamily="34" charset="0"/>
              </a:rPr>
              <a:t>random</a:t>
            </a:r>
            <a:r>
              <a:rPr lang="en-US" sz="3200" i="1" dirty="0">
                <a:solidFill>
                  <a:schemeClr val="tx1">
                    <a:lumMod val="85000"/>
                  </a:schemeClr>
                </a:solidFill>
                <a:latin typeface="Agency FB" panose="020B0503020202020204" pitchFamily="34" charset="0"/>
              </a:rPr>
              <a:t>(</a:t>
            </a:r>
            <a:r>
              <a:rPr lang="en-US" sz="3200" b="0" i="1" dirty="0">
                <a:solidFill>
                  <a:schemeClr val="tx1">
                    <a:lumMod val="85000"/>
                  </a:schemeClr>
                </a:solidFill>
                <a:effectLst/>
                <a:latin typeface="Agency FB" panose="020B0503020202020204" pitchFamily="34" charset="0"/>
              </a:rPr>
              <a:t> ) function from </a:t>
            </a:r>
            <a:r>
              <a:rPr lang="en-US" sz="3200" i="1" dirty="0">
                <a:solidFill>
                  <a:schemeClr val="tx1">
                    <a:lumMod val="85000"/>
                  </a:schemeClr>
                </a:solidFill>
                <a:latin typeface="Agency FB" panose="020B0503020202020204" pitchFamily="34" charset="0"/>
              </a:rPr>
              <a:t>N</a:t>
            </a:r>
            <a:r>
              <a:rPr lang="en-US" sz="3200" b="0" i="1" dirty="0">
                <a:solidFill>
                  <a:schemeClr val="tx1">
                    <a:lumMod val="85000"/>
                  </a:schemeClr>
                </a:solidFill>
                <a:effectLst/>
                <a:latin typeface="Agency FB" panose="020B0503020202020204" pitchFamily="34" charset="0"/>
              </a:rPr>
              <a:t>umPy library is</a:t>
            </a:r>
          </a:p>
          <a:p>
            <a:r>
              <a:rPr lang="en-US" sz="3200" i="1" dirty="0">
                <a:solidFill>
                  <a:schemeClr val="tx1">
                    <a:lumMod val="85000"/>
                  </a:schemeClr>
                </a:solidFill>
                <a:latin typeface="Agency FB" panose="020B0503020202020204" pitchFamily="34" charset="0"/>
              </a:rPr>
              <a:t>            </a:t>
            </a:r>
            <a:r>
              <a:rPr lang="en-US" sz="3200" b="0" i="1" dirty="0">
                <a:solidFill>
                  <a:schemeClr val="tx1">
                    <a:lumMod val="85000"/>
                  </a:schemeClr>
                </a:solidFill>
                <a:effectLst/>
                <a:latin typeface="Agency FB" panose="020B0503020202020204" pitchFamily="34" charset="0"/>
              </a:rPr>
              <a:t>            used to create a range of  </a:t>
            </a:r>
            <a:r>
              <a:rPr lang="en-US" sz="3200" i="1" dirty="0">
                <a:solidFill>
                  <a:schemeClr val="tx1">
                    <a:lumMod val="85000"/>
                  </a:schemeClr>
                </a:solidFill>
                <a:latin typeface="Agency FB" panose="020B0503020202020204" pitchFamily="34" charset="0"/>
              </a:rPr>
              <a:t>random </a:t>
            </a:r>
            <a:r>
              <a:rPr lang="en-US" sz="3200" b="0" i="1" dirty="0">
                <a:solidFill>
                  <a:schemeClr val="tx1">
                    <a:lumMod val="85000"/>
                  </a:schemeClr>
                </a:solidFill>
                <a:effectLst/>
                <a:latin typeface="Agency FB" panose="020B0503020202020204" pitchFamily="34" charset="0"/>
              </a:rPr>
              <a:t>values.</a:t>
            </a:r>
          </a:p>
          <a:p>
            <a:r>
              <a:rPr lang="en-US" sz="3200" dirty="0" err="1">
                <a:solidFill>
                  <a:schemeClr val="accent2">
                    <a:lumMod val="75000"/>
                  </a:schemeClr>
                </a:solidFill>
                <a:latin typeface="Agency FB" panose="020B0503020202020204" pitchFamily="34" charset="0"/>
              </a:rPr>
              <a:t>figsize</a:t>
            </a:r>
            <a:r>
              <a:rPr lang="en-US" sz="3200" dirty="0">
                <a:solidFill>
                  <a:schemeClr val="accent2">
                    <a:lumMod val="75000"/>
                  </a:schemeClr>
                </a:solidFill>
                <a:latin typeface="Agency FB" panose="020B0503020202020204" pitchFamily="34" charset="0"/>
              </a:rPr>
              <a:t>() </a:t>
            </a:r>
            <a:r>
              <a:rPr lang="en-US" sz="3200" dirty="0">
                <a:solidFill>
                  <a:schemeClr val="tx1">
                    <a:lumMod val="85000"/>
                  </a:schemeClr>
                </a:solidFill>
                <a:latin typeface="Agency FB" panose="020B0503020202020204" pitchFamily="34" charset="0"/>
              </a:rPr>
              <a:t>     </a:t>
            </a:r>
            <a:r>
              <a:rPr lang="en-US" sz="3200" dirty="0">
                <a:solidFill>
                  <a:schemeClr val="accent2">
                    <a:lumMod val="75000"/>
                  </a:schemeClr>
                </a:solidFill>
                <a:latin typeface="Agency FB" panose="020B0503020202020204" pitchFamily="34" charset="0"/>
              </a:rPr>
              <a:t>  :- </a:t>
            </a:r>
            <a:r>
              <a:rPr lang="en-US" sz="3200" dirty="0">
                <a:solidFill>
                  <a:schemeClr val="tx1">
                    <a:lumMod val="85000"/>
                  </a:schemeClr>
                </a:solidFill>
                <a:latin typeface="Agency FB" panose="020B0503020202020204" pitchFamily="34" charset="0"/>
              </a:rPr>
              <a:t>specifies</a:t>
            </a:r>
            <a:r>
              <a:rPr lang="en-US" sz="3200" dirty="0">
                <a:solidFill>
                  <a:schemeClr val="accent2">
                    <a:lumMod val="75000"/>
                  </a:schemeClr>
                </a:solidFill>
                <a:latin typeface="Agency FB" panose="020B0503020202020204" pitchFamily="34" charset="0"/>
              </a:rPr>
              <a:t> </a:t>
            </a:r>
            <a:r>
              <a:rPr lang="en-US" sz="3200" dirty="0">
                <a:solidFill>
                  <a:schemeClr val="tx1">
                    <a:lumMod val="85000"/>
                  </a:schemeClr>
                </a:solidFill>
                <a:latin typeface="Agency FB" panose="020B0503020202020204" pitchFamily="34" charset="0"/>
              </a:rPr>
              <a:t>size of the bar. </a:t>
            </a:r>
            <a:endParaRPr lang="en-IN" sz="3200" dirty="0">
              <a:solidFill>
                <a:schemeClr val="tx1">
                  <a:lumMod val="85000"/>
                </a:schemeClr>
              </a:solidFill>
              <a:latin typeface="Agency FB" panose="020B0503020202020204" pitchFamily="34" charset="0"/>
            </a:endParaRPr>
          </a:p>
        </p:txBody>
      </p:sp>
    </p:spTree>
    <p:extLst>
      <p:ext uri="{BB962C8B-B14F-4D97-AF65-F5344CB8AC3E}">
        <p14:creationId xmlns:p14="http://schemas.microsoft.com/office/powerpoint/2010/main" val="3449001259"/>
      </p:ext>
    </p:extLst>
  </p:cSld>
  <p:clrMapOvr>
    <a:masterClrMapping/>
  </p:clrMapOvr>
  <mc:AlternateContent xmlns:mc="http://schemas.openxmlformats.org/markup-compatibility/2006" xmlns:p14="http://schemas.microsoft.com/office/powerpoint/2010/main">
    <mc:Choice Requires="p14">
      <p:transition spd="med" p14:dur="700" advTm="8036">
        <p:fade/>
      </p:transition>
    </mc:Choice>
    <mc:Fallback xmlns="">
      <p:transition spd="med" advTm="8036">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members :-</a:t>
            </a:r>
          </a:p>
        </p:txBody>
      </p:sp>
      <p:graphicFrame>
        <p:nvGraphicFramePr>
          <p:cNvPr id="9" name="Content Placeholder 8" descr="Vertical accent list showing 3 groups arranged one below the other and bullet points are present under each group"/>
          <p:cNvGraphicFramePr>
            <a:graphicFrameLocks noGrp="1"/>
          </p:cNvGraphicFramePr>
          <p:nvPr>
            <p:ph sz="half" idx="2"/>
            <p:extLst>
              <p:ext uri="{D42A27DB-BD31-4B8C-83A1-F6EECF244321}">
                <p14:modId xmlns:p14="http://schemas.microsoft.com/office/powerpoint/2010/main" val="2648949954"/>
              </p:ext>
            </p:extLst>
          </p:nvPr>
        </p:nvGraphicFramePr>
        <p:xfrm>
          <a:off x="6096000" y="185703"/>
          <a:ext cx="5384800" cy="47327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Content Placeholder 9"/>
          <p:cNvSpPr>
            <a:spLocks noGrp="1"/>
          </p:cNvSpPr>
          <p:nvPr>
            <p:ph sz="half" idx="1"/>
          </p:nvPr>
        </p:nvSpPr>
        <p:spPr>
          <a:xfrm>
            <a:off x="619125" y="1563758"/>
            <a:ext cx="5384800" cy="4732708"/>
          </a:xfrm>
        </p:spPr>
        <p:txBody>
          <a:bodyPr/>
          <a:lstStyle/>
          <a:p>
            <a:pPr marL="68580" indent="0">
              <a:buNone/>
            </a:pPr>
            <a:r>
              <a:rPr lang="en-US" dirty="0"/>
              <a:t>  </a:t>
            </a:r>
          </a:p>
          <a:p>
            <a:r>
              <a:rPr lang="en-US" i="1" dirty="0">
                <a:solidFill>
                  <a:schemeClr val="tx1">
                    <a:lumMod val="85000"/>
                  </a:schemeClr>
                </a:solidFill>
                <a:latin typeface="Agency FB" panose="020B0503020202020204" pitchFamily="34" charset="0"/>
              </a:rPr>
              <a:t>3903- </a:t>
            </a:r>
            <a:r>
              <a:rPr lang="en-US" i="1" dirty="0" err="1">
                <a:solidFill>
                  <a:schemeClr val="tx1">
                    <a:lumMod val="85000"/>
                  </a:schemeClr>
                </a:solidFill>
                <a:latin typeface="Agency FB" panose="020B0503020202020204" pitchFamily="34" charset="0"/>
              </a:rPr>
              <a:t>Shubhanshu</a:t>
            </a:r>
            <a:r>
              <a:rPr lang="en-US" i="1" dirty="0">
                <a:solidFill>
                  <a:schemeClr val="tx1">
                    <a:lumMod val="85000"/>
                  </a:schemeClr>
                </a:solidFill>
                <a:latin typeface="Agency FB" panose="020B0503020202020204" pitchFamily="34" charset="0"/>
              </a:rPr>
              <a:t> Mohan</a:t>
            </a:r>
          </a:p>
          <a:p>
            <a:r>
              <a:rPr lang="en-US" i="1" dirty="0">
                <a:solidFill>
                  <a:schemeClr val="tx1">
                    <a:lumMod val="85000"/>
                  </a:schemeClr>
                </a:solidFill>
                <a:latin typeface="Agency FB" panose="020B0503020202020204" pitchFamily="34" charset="0"/>
              </a:rPr>
              <a:t>3907- Fatima Yasmin</a:t>
            </a:r>
          </a:p>
          <a:p>
            <a:r>
              <a:rPr lang="en-US" i="1" dirty="0">
                <a:solidFill>
                  <a:schemeClr val="tx1">
                    <a:lumMod val="85000"/>
                  </a:schemeClr>
                </a:solidFill>
                <a:latin typeface="Agency FB" panose="020B0503020202020204" pitchFamily="34" charset="0"/>
              </a:rPr>
              <a:t>3955- Harsh </a:t>
            </a:r>
            <a:r>
              <a:rPr lang="en-US" i="1" dirty="0" err="1">
                <a:solidFill>
                  <a:schemeClr val="tx1">
                    <a:lumMod val="85000"/>
                  </a:schemeClr>
                </a:solidFill>
                <a:latin typeface="Agency FB" panose="020B0503020202020204" pitchFamily="34" charset="0"/>
              </a:rPr>
              <a:t>Mavi</a:t>
            </a:r>
            <a:endParaRPr lang="en-US" i="1" dirty="0">
              <a:solidFill>
                <a:schemeClr val="tx1">
                  <a:lumMod val="85000"/>
                </a:schemeClr>
              </a:solidFill>
              <a:latin typeface="Agency FB" panose="020B0503020202020204" pitchFamily="34" charset="0"/>
            </a:endParaRPr>
          </a:p>
          <a:p>
            <a:r>
              <a:rPr lang="en-US" i="1" dirty="0">
                <a:solidFill>
                  <a:schemeClr val="tx1">
                    <a:lumMod val="85000"/>
                  </a:schemeClr>
                </a:solidFill>
                <a:latin typeface="Agency FB" panose="020B0503020202020204" pitchFamily="34" charset="0"/>
              </a:rPr>
              <a:t>3960- Vandana</a:t>
            </a:r>
          </a:p>
          <a:p>
            <a:endParaRPr lang="en-US" dirty="0"/>
          </a:p>
        </p:txBody>
      </p:sp>
      <p:sp>
        <p:nvSpPr>
          <p:cNvPr id="4" name="Rectangle 3">
            <a:extLst>
              <a:ext uri="{FF2B5EF4-FFF2-40B4-BE49-F238E27FC236}">
                <a16:creationId xmlns:a16="http://schemas.microsoft.com/office/drawing/2014/main" id="{B958A96D-4A96-4C53-AFA7-0DBC87E434E1}"/>
              </a:ext>
            </a:extLst>
          </p:cNvPr>
          <p:cNvSpPr/>
          <p:nvPr/>
        </p:nvSpPr>
        <p:spPr>
          <a:xfrm>
            <a:off x="6096000" y="5327374"/>
            <a:ext cx="5384800" cy="1139687"/>
          </a:xfrm>
          <a:prstGeom prst="rect">
            <a:avLst/>
          </a:prstGeom>
          <a:solidFill>
            <a:schemeClr val="tx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Rounded Corners 4">
            <a:extLst>
              <a:ext uri="{FF2B5EF4-FFF2-40B4-BE49-F238E27FC236}">
                <a16:creationId xmlns:a16="http://schemas.microsoft.com/office/drawing/2014/main" id="{8EC13FEC-B606-4408-8122-CF4EE2B56C29}"/>
              </a:ext>
            </a:extLst>
          </p:cNvPr>
          <p:cNvSpPr/>
          <p:nvPr/>
        </p:nvSpPr>
        <p:spPr>
          <a:xfrm>
            <a:off x="6573077" y="4805768"/>
            <a:ext cx="3763619" cy="6143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lumMod val="95000"/>
                </a:schemeClr>
              </a:solidFill>
            </a:endParaRPr>
          </a:p>
        </p:txBody>
      </p:sp>
      <p:sp>
        <p:nvSpPr>
          <p:cNvPr id="6" name="TextBox 5">
            <a:extLst>
              <a:ext uri="{FF2B5EF4-FFF2-40B4-BE49-F238E27FC236}">
                <a16:creationId xmlns:a16="http://schemas.microsoft.com/office/drawing/2014/main" id="{E370A7E7-4FF4-41FD-9B1F-38E5C3FDAAFF}"/>
              </a:ext>
            </a:extLst>
          </p:cNvPr>
          <p:cNvSpPr txBox="1"/>
          <p:nvPr/>
        </p:nvSpPr>
        <p:spPr>
          <a:xfrm>
            <a:off x="6665843" y="4882120"/>
            <a:ext cx="2994991" cy="461665"/>
          </a:xfrm>
          <a:prstGeom prst="rect">
            <a:avLst/>
          </a:prstGeom>
          <a:noFill/>
        </p:spPr>
        <p:txBody>
          <a:bodyPr wrap="square" rtlCol="0">
            <a:spAutoFit/>
          </a:bodyPr>
          <a:lstStyle/>
          <a:p>
            <a:r>
              <a:rPr lang="en-US" sz="2400" dirty="0"/>
              <a:t>Vandana</a:t>
            </a:r>
            <a:endParaRPr lang="en-IN" sz="2400" dirty="0"/>
          </a:p>
        </p:txBody>
      </p:sp>
      <p:sp>
        <p:nvSpPr>
          <p:cNvPr id="7" name="TextBox 6">
            <a:extLst>
              <a:ext uri="{FF2B5EF4-FFF2-40B4-BE49-F238E27FC236}">
                <a16:creationId xmlns:a16="http://schemas.microsoft.com/office/drawing/2014/main" id="{9477BFB9-F7C7-4D79-B694-2EFBB2E4A58C}"/>
              </a:ext>
            </a:extLst>
          </p:cNvPr>
          <p:cNvSpPr txBox="1"/>
          <p:nvPr/>
        </p:nvSpPr>
        <p:spPr>
          <a:xfrm>
            <a:off x="6467061" y="5568208"/>
            <a:ext cx="4850296" cy="830997"/>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rPr>
              <a:t>Worked on bar graph </a:t>
            </a:r>
          </a:p>
          <a:p>
            <a:pPr marL="285750" indent="-285750">
              <a:buFont typeface="Arial" panose="020B0604020202020204" pitchFamily="34" charset="0"/>
              <a:buChar char="•"/>
            </a:pPr>
            <a:r>
              <a:rPr lang="en-US" sz="2400" dirty="0">
                <a:solidFill>
                  <a:schemeClr val="bg1"/>
                </a:solidFill>
              </a:rPr>
              <a:t>&amp; multi bar graph</a:t>
            </a:r>
          </a:p>
        </p:txBody>
      </p:sp>
    </p:spTree>
    <p:extLst>
      <p:ext uri="{BB962C8B-B14F-4D97-AF65-F5344CB8AC3E}">
        <p14:creationId xmlns:p14="http://schemas.microsoft.com/office/powerpoint/2010/main" val="1317527291"/>
      </p:ext>
    </p:extLst>
  </p:cSld>
  <p:clrMapOvr>
    <a:masterClrMapping/>
  </p:clrMapOvr>
  <mc:AlternateContent xmlns:mc="http://schemas.openxmlformats.org/markup-compatibility/2006" xmlns:p14="http://schemas.microsoft.com/office/powerpoint/2010/main">
    <mc:Choice Requires="p14">
      <p:transition spd="med" p14:dur="700" advTm="6082">
        <p:fade/>
      </p:transition>
    </mc:Choice>
    <mc:Fallback xmlns="">
      <p:transition spd="med" advTm="6082">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29680-64DF-4500-BA51-B8B631A6C5A3}"/>
              </a:ext>
            </a:extLst>
          </p:cNvPr>
          <p:cNvSpPr>
            <a:spLocks noGrp="1"/>
          </p:cNvSpPr>
          <p:nvPr>
            <p:ph type="title"/>
          </p:nvPr>
        </p:nvSpPr>
        <p:spPr/>
        <p:txBody>
          <a:bodyPr/>
          <a:lstStyle/>
          <a:p>
            <a:r>
              <a:rPr lang="en-US" dirty="0"/>
              <a:t>Bar Graph</a:t>
            </a:r>
            <a:endParaRPr lang="en-IN" dirty="0"/>
          </a:p>
        </p:txBody>
      </p:sp>
      <p:sp>
        <p:nvSpPr>
          <p:cNvPr id="3" name="Content Placeholder 2">
            <a:extLst>
              <a:ext uri="{FF2B5EF4-FFF2-40B4-BE49-F238E27FC236}">
                <a16:creationId xmlns:a16="http://schemas.microsoft.com/office/drawing/2014/main" id="{702D8CF2-28AA-42FF-A605-BC3F013F8D74}"/>
              </a:ext>
            </a:extLst>
          </p:cNvPr>
          <p:cNvSpPr>
            <a:spLocks noGrp="1"/>
          </p:cNvSpPr>
          <p:nvPr>
            <p:ph sz="half" idx="1"/>
          </p:nvPr>
        </p:nvSpPr>
        <p:spPr/>
        <p:txBody>
          <a:bodyPr/>
          <a:lstStyle/>
          <a:p>
            <a:r>
              <a:rPr lang="en-US" sz="3200" b="1" i="1" dirty="0">
                <a:solidFill>
                  <a:schemeClr val="tx1">
                    <a:lumMod val="85000"/>
                  </a:schemeClr>
                </a:solidFill>
                <a:effectLst/>
                <a:latin typeface="Agency FB" panose="020B0503020202020204" pitchFamily="34" charset="0"/>
              </a:rPr>
              <a:t>Bar Graph </a:t>
            </a:r>
            <a:r>
              <a:rPr lang="en-US" sz="3200" b="0" i="1" dirty="0">
                <a:solidFill>
                  <a:schemeClr val="tx1">
                    <a:lumMod val="85000"/>
                  </a:schemeClr>
                </a:solidFill>
                <a:effectLst/>
                <a:latin typeface="Agency FB" panose="020B0503020202020204" pitchFamily="34" charset="0"/>
              </a:rPr>
              <a:t>or </a:t>
            </a:r>
            <a:r>
              <a:rPr lang="en-US" sz="3200" b="1" i="1" dirty="0">
                <a:solidFill>
                  <a:schemeClr val="tx1">
                    <a:lumMod val="85000"/>
                  </a:schemeClr>
                </a:solidFill>
                <a:effectLst/>
                <a:latin typeface="Agency FB" panose="020B0503020202020204" pitchFamily="34" charset="0"/>
              </a:rPr>
              <a:t>Bar </a:t>
            </a:r>
            <a:r>
              <a:rPr lang="en-US" sz="3200" b="1" i="1" dirty="0">
                <a:solidFill>
                  <a:schemeClr val="tx1">
                    <a:lumMod val="85000"/>
                  </a:schemeClr>
                </a:solidFill>
                <a:latin typeface="Agency FB" panose="020B0503020202020204" pitchFamily="34" charset="0"/>
              </a:rPr>
              <a:t>Chart</a:t>
            </a:r>
            <a:r>
              <a:rPr lang="en-US" sz="3200" b="1" i="1" dirty="0">
                <a:solidFill>
                  <a:schemeClr val="tx1">
                    <a:lumMod val="85000"/>
                  </a:schemeClr>
                </a:solidFill>
                <a:effectLst/>
                <a:latin typeface="Agency FB" panose="020B0503020202020204" pitchFamily="34" charset="0"/>
              </a:rPr>
              <a:t> </a:t>
            </a:r>
            <a:r>
              <a:rPr lang="en-US" sz="3200" b="0" i="1" dirty="0">
                <a:solidFill>
                  <a:schemeClr val="tx1">
                    <a:lumMod val="85000"/>
                  </a:schemeClr>
                </a:solidFill>
                <a:effectLst/>
                <a:latin typeface="Agency FB" panose="020B0503020202020204" pitchFamily="34" charset="0"/>
              </a:rPr>
              <a:t>is used to represent categorical data with vertical or horizontal bars. It is a general plot that allows you to aggregate the categorical data based on some function, by default the mean. </a:t>
            </a:r>
            <a:endParaRPr lang="en-IN" sz="3200" i="1" dirty="0">
              <a:solidFill>
                <a:schemeClr val="tx1">
                  <a:lumMod val="85000"/>
                </a:schemeClr>
              </a:solidFill>
              <a:latin typeface="Agency FB" panose="020B0503020202020204" pitchFamily="34" charset="0"/>
            </a:endParaRPr>
          </a:p>
          <a:p>
            <a:endParaRPr lang="en-IN" dirty="0"/>
          </a:p>
        </p:txBody>
      </p:sp>
      <p:pic>
        <p:nvPicPr>
          <p:cNvPr id="5" name="Content Placeholder 4">
            <a:extLst>
              <a:ext uri="{FF2B5EF4-FFF2-40B4-BE49-F238E27FC236}">
                <a16:creationId xmlns:a16="http://schemas.microsoft.com/office/drawing/2014/main" id="{83F34897-0F81-43C2-8975-A7B25A1901FC}"/>
              </a:ext>
            </a:extLst>
          </p:cNvPr>
          <p:cNvPicPr>
            <a:picLocks noGrp="1" noChangeAspect="1"/>
          </p:cNvPicPr>
          <p:nvPr>
            <p:ph sz="half" idx="2"/>
          </p:nvPr>
        </p:nvPicPr>
        <p:blipFill>
          <a:blip r:embed="rId2"/>
          <a:stretch>
            <a:fillRect/>
          </a:stretch>
        </p:blipFill>
        <p:spPr>
          <a:xfrm>
            <a:off x="6188077" y="1631852"/>
            <a:ext cx="5384798" cy="4664173"/>
          </a:xfrm>
          <a:prstGeom prst="rect">
            <a:avLst/>
          </a:prstGeom>
        </p:spPr>
      </p:pic>
    </p:spTree>
    <p:extLst>
      <p:ext uri="{BB962C8B-B14F-4D97-AF65-F5344CB8AC3E}">
        <p14:creationId xmlns:p14="http://schemas.microsoft.com/office/powerpoint/2010/main" val="1710555604"/>
      </p:ext>
    </p:extLst>
  </p:cSld>
  <p:clrMapOvr>
    <a:masterClrMapping/>
  </p:clrMapOvr>
  <mc:AlternateContent xmlns:mc="http://schemas.openxmlformats.org/markup-compatibility/2006" xmlns:p14="http://schemas.microsoft.com/office/powerpoint/2010/main">
    <mc:Choice Requires="p14">
      <p:transition spd="med" p14:dur="700" advTm="7502">
        <p:fade/>
      </p:transition>
    </mc:Choice>
    <mc:Fallback xmlns="">
      <p:transition spd="med" advTm="7502">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DC1B1-745E-4575-98A9-C0C5A019352F}"/>
              </a:ext>
            </a:extLst>
          </p:cNvPr>
          <p:cNvSpPr>
            <a:spLocks noGrp="1"/>
          </p:cNvSpPr>
          <p:nvPr>
            <p:ph type="title"/>
          </p:nvPr>
        </p:nvSpPr>
        <p:spPr/>
        <p:txBody>
          <a:bodyPr/>
          <a:lstStyle/>
          <a:p>
            <a:r>
              <a:rPr lang="en-US" dirty="0"/>
              <a:t>Multi Bar Graph</a:t>
            </a:r>
            <a:endParaRPr lang="en-IN" dirty="0"/>
          </a:p>
        </p:txBody>
      </p:sp>
      <p:sp>
        <p:nvSpPr>
          <p:cNvPr id="3" name="Content Placeholder 2">
            <a:extLst>
              <a:ext uri="{FF2B5EF4-FFF2-40B4-BE49-F238E27FC236}">
                <a16:creationId xmlns:a16="http://schemas.microsoft.com/office/drawing/2014/main" id="{BD129574-32D8-4E6D-B4DA-1B0969BA7C51}"/>
              </a:ext>
            </a:extLst>
          </p:cNvPr>
          <p:cNvSpPr>
            <a:spLocks noGrp="1"/>
          </p:cNvSpPr>
          <p:nvPr>
            <p:ph sz="half" idx="1"/>
          </p:nvPr>
        </p:nvSpPr>
        <p:spPr/>
        <p:txBody>
          <a:bodyPr>
            <a:normAutofit/>
          </a:bodyPr>
          <a:lstStyle/>
          <a:p>
            <a:r>
              <a:rPr lang="en-US" sz="3200" b="0" i="1" dirty="0">
                <a:solidFill>
                  <a:schemeClr val="tx1">
                    <a:lumMod val="85000"/>
                  </a:schemeClr>
                </a:solidFill>
                <a:effectLst/>
                <a:latin typeface="Agency FB" panose="020B0503020202020204" pitchFamily="34" charset="0"/>
              </a:rPr>
              <a:t>A </a:t>
            </a:r>
            <a:r>
              <a:rPr lang="en-US" sz="3200" b="1" i="1" dirty="0">
                <a:solidFill>
                  <a:schemeClr val="tx1">
                    <a:lumMod val="85000"/>
                  </a:schemeClr>
                </a:solidFill>
                <a:effectLst/>
                <a:latin typeface="Agency FB" panose="020B0503020202020204" pitchFamily="34" charset="0"/>
              </a:rPr>
              <a:t>multiple bar graph </a:t>
            </a:r>
            <a:r>
              <a:rPr lang="en-US" sz="3200" b="0" i="1" dirty="0">
                <a:solidFill>
                  <a:schemeClr val="tx1">
                    <a:lumMod val="85000"/>
                  </a:schemeClr>
                </a:solidFill>
                <a:effectLst/>
                <a:latin typeface="Agency FB" panose="020B0503020202020204" pitchFamily="34" charset="0"/>
              </a:rPr>
              <a:t>is a graph that has multiple bars for each category . A multiple bar graph compares as many sets of data you want. The process for creating a multiple bar graph is just like creating any other bar graph, only you will have more colors to represent different sets of data.</a:t>
            </a:r>
            <a:endParaRPr lang="en-IN" sz="3200" i="1" dirty="0">
              <a:solidFill>
                <a:schemeClr val="tx1">
                  <a:lumMod val="85000"/>
                </a:schemeClr>
              </a:solidFill>
              <a:latin typeface="Agency FB" panose="020B0503020202020204" pitchFamily="34" charset="0"/>
            </a:endParaRPr>
          </a:p>
          <a:p>
            <a:endParaRPr lang="en-IN" dirty="0"/>
          </a:p>
        </p:txBody>
      </p:sp>
      <p:pic>
        <p:nvPicPr>
          <p:cNvPr id="14" name="Picture 13">
            <a:extLst>
              <a:ext uri="{FF2B5EF4-FFF2-40B4-BE49-F238E27FC236}">
                <a16:creationId xmlns:a16="http://schemas.microsoft.com/office/drawing/2014/main" id="{21D88027-D5F7-4A32-86A7-99487D11500C}"/>
              </a:ext>
            </a:extLst>
          </p:cNvPr>
          <p:cNvPicPr>
            <a:picLocks noChangeAspect="1"/>
          </p:cNvPicPr>
          <p:nvPr/>
        </p:nvPicPr>
        <p:blipFill rotWithShape="1">
          <a:blip r:embed="rId3"/>
          <a:srcRect t="22974" b="32513"/>
          <a:stretch/>
        </p:blipFill>
        <p:spPr>
          <a:xfrm>
            <a:off x="6197600" y="1426464"/>
            <a:ext cx="5384800" cy="4242816"/>
          </a:xfrm>
          <a:prstGeom prst="rect">
            <a:avLst/>
          </a:prstGeom>
        </p:spPr>
      </p:pic>
    </p:spTree>
    <p:extLst>
      <p:ext uri="{BB962C8B-B14F-4D97-AF65-F5344CB8AC3E}">
        <p14:creationId xmlns:p14="http://schemas.microsoft.com/office/powerpoint/2010/main" val="373899404"/>
      </p:ext>
    </p:extLst>
  </p:cSld>
  <p:clrMapOvr>
    <a:masterClrMapping/>
  </p:clrMapOvr>
  <mc:AlternateContent xmlns:mc="http://schemas.openxmlformats.org/markup-compatibility/2006" xmlns:p14="http://schemas.microsoft.com/office/powerpoint/2010/main">
    <mc:Choice Requires="p14">
      <p:transition spd="med" p14:dur="700" advTm="9630">
        <p:fade/>
      </p:transition>
    </mc:Choice>
    <mc:Fallback xmlns="">
      <p:transition spd="med" advTm="963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113F3-9C20-4BAC-8D71-9F5600C6D56B}"/>
              </a:ext>
            </a:extLst>
          </p:cNvPr>
          <p:cNvSpPr>
            <a:spLocks noGrp="1"/>
          </p:cNvSpPr>
          <p:nvPr>
            <p:ph type="title"/>
          </p:nvPr>
        </p:nvSpPr>
        <p:spPr/>
        <p:txBody>
          <a:bodyPr/>
          <a:lstStyle/>
          <a:p>
            <a:r>
              <a:rPr lang="en-US" dirty="0"/>
              <a:t>Functions in python for Bar Graph</a:t>
            </a:r>
            <a:endParaRPr lang="en-IN" dirty="0"/>
          </a:p>
        </p:txBody>
      </p:sp>
      <p:sp>
        <p:nvSpPr>
          <p:cNvPr id="3" name="Content Placeholder 2">
            <a:extLst>
              <a:ext uri="{FF2B5EF4-FFF2-40B4-BE49-F238E27FC236}">
                <a16:creationId xmlns:a16="http://schemas.microsoft.com/office/drawing/2014/main" id="{3A50311A-6904-4133-ADE7-DF3712577D03}"/>
              </a:ext>
            </a:extLst>
          </p:cNvPr>
          <p:cNvSpPr>
            <a:spLocks noGrp="1"/>
          </p:cNvSpPr>
          <p:nvPr>
            <p:ph idx="1"/>
          </p:nvPr>
        </p:nvSpPr>
        <p:spPr/>
        <p:txBody>
          <a:bodyPr>
            <a:normAutofit fontScale="92500" lnSpcReduction="10000"/>
          </a:bodyPr>
          <a:lstStyle/>
          <a:p>
            <a:r>
              <a:rPr lang="en-US" sz="3200" dirty="0">
                <a:solidFill>
                  <a:schemeClr val="accent2">
                    <a:lumMod val="75000"/>
                  </a:schemeClr>
                </a:solidFill>
                <a:latin typeface="Agency FB" panose="020B0503020202020204" pitchFamily="34" charset="0"/>
              </a:rPr>
              <a:t>Bar( )    :- </a:t>
            </a:r>
            <a:r>
              <a:rPr lang="en-US" sz="3200" i="1" dirty="0">
                <a:solidFill>
                  <a:schemeClr val="tx1">
                    <a:lumMod val="85000"/>
                  </a:schemeClr>
                </a:solidFill>
                <a:latin typeface="Agency FB" panose="020B0503020202020204" pitchFamily="34" charset="0"/>
              </a:rPr>
              <a:t>this function is use to create a bar graph.</a:t>
            </a:r>
          </a:p>
          <a:p>
            <a:r>
              <a:rPr lang="en-US" sz="3200" dirty="0" err="1">
                <a:solidFill>
                  <a:schemeClr val="accent2">
                    <a:lumMod val="75000"/>
                  </a:schemeClr>
                </a:solidFill>
                <a:latin typeface="Agency FB" panose="020B0503020202020204" pitchFamily="34" charset="0"/>
              </a:rPr>
              <a:t>Barh</a:t>
            </a:r>
            <a:r>
              <a:rPr lang="en-US" sz="3200" dirty="0">
                <a:solidFill>
                  <a:schemeClr val="accent2">
                    <a:lumMod val="75000"/>
                  </a:schemeClr>
                </a:solidFill>
                <a:latin typeface="Agency FB" panose="020B0503020202020204" pitchFamily="34" charset="0"/>
              </a:rPr>
              <a:t>      :- </a:t>
            </a:r>
            <a:r>
              <a:rPr lang="en-US" sz="3200" i="1" dirty="0">
                <a:solidFill>
                  <a:schemeClr val="tx1">
                    <a:lumMod val="85000"/>
                  </a:schemeClr>
                </a:solidFill>
                <a:latin typeface="Agency FB" panose="020B0503020202020204" pitchFamily="34" charset="0"/>
              </a:rPr>
              <a:t>this function is use to create horizontal bar </a:t>
            </a:r>
          </a:p>
          <a:p>
            <a:pPr marL="68580" indent="0">
              <a:buNone/>
            </a:pPr>
            <a:r>
              <a:rPr lang="en-US" sz="3200" i="1" dirty="0">
                <a:solidFill>
                  <a:schemeClr val="tx1">
                    <a:lumMod val="95000"/>
                  </a:schemeClr>
                </a:solidFill>
                <a:latin typeface="Agency FB" panose="020B0503020202020204" pitchFamily="34" charset="0"/>
              </a:rPr>
              <a:t>                      </a:t>
            </a:r>
            <a:r>
              <a:rPr lang="en-US" sz="3200" i="1" dirty="0">
                <a:solidFill>
                  <a:schemeClr val="tx1">
                    <a:lumMod val="85000"/>
                  </a:schemeClr>
                </a:solidFill>
                <a:latin typeface="Agency FB" panose="020B0503020202020204" pitchFamily="34" charset="0"/>
              </a:rPr>
              <a:t>graph.</a:t>
            </a:r>
          </a:p>
          <a:p>
            <a:r>
              <a:rPr lang="en-US" sz="3200" dirty="0" err="1">
                <a:solidFill>
                  <a:schemeClr val="accent2">
                    <a:lumMod val="75000"/>
                  </a:schemeClr>
                </a:solidFill>
                <a:latin typeface="Agency FB" panose="020B0503020202020204" pitchFamily="34" charset="0"/>
              </a:rPr>
              <a:t>xticks</a:t>
            </a:r>
            <a:r>
              <a:rPr lang="en-US" sz="3200" dirty="0">
                <a:solidFill>
                  <a:schemeClr val="accent2">
                    <a:lumMod val="75000"/>
                  </a:schemeClr>
                </a:solidFill>
                <a:latin typeface="Agency FB" panose="020B0503020202020204" pitchFamily="34" charset="0"/>
              </a:rPr>
              <a:t>    :- </a:t>
            </a:r>
            <a:r>
              <a:rPr lang="en-US" sz="3200" i="1" dirty="0">
                <a:solidFill>
                  <a:schemeClr val="tx1">
                    <a:lumMod val="85000"/>
                  </a:schemeClr>
                </a:solidFill>
                <a:latin typeface="Agency FB" panose="020B0503020202020204" pitchFamily="34" charset="0"/>
              </a:rPr>
              <a:t>the tick marks for the x-axis value can be</a:t>
            </a:r>
          </a:p>
          <a:p>
            <a:r>
              <a:rPr lang="en-US" sz="3200" i="1" dirty="0">
                <a:solidFill>
                  <a:schemeClr val="tx1">
                    <a:lumMod val="85000"/>
                  </a:schemeClr>
                </a:solidFill>
                <a:latin typeface="Agency FB" panose="020B0503020202020204" pitchFamily="34" charset="0"/>
              </a:rPr>
              <a:t>                defined using </a:t>
            </a:r>
            <a:r>
              <a:rPr lang="en-US" sz="3200" i="1" dirty="0" err="1">
                <a:solidFill>
                  <a:schemeClr val="tx1">
                    <a:lumMod val="85000"/>
                  </a:schemeClr>
                </a:solidFill>
                <a:latin typeface="Agency FB" panose="020B0503020202020204" pitchFamily="34" charset="0"/>
              </a:rPr>
              <a:t>xticks</a:t>
            </a:r>
            <a:r>
              <a:rPr lang="en-US" sz="3200" i="1" dirty="0">
                <a:solidFill>
                  <a:schemeClr val="tx1">
                    <a:lumMod val="85000"/>
                  </a:schemeClr>
                </a:solidFill>
                <a:latin typeface="Agency FB" panose="020B0503020202020204" pitchFamily="34" charset="0"/>
              </a:rPr>
              <a:t>.</a:t>
            </a:r>
          </a:p>
          <a:p>
            <a:r>
              <a:rPr lang="en-US" sz="3200" dirty="0" err="1">
                <a:solidFill>
                  <a:schemeClr val="accent2">
                    <a:lumMod val="75000"/>
                  </a:schemeClr>
                </a:solidFill>
                <a:latin typeface="Agency FB" panose="020B0503020202020204" pitchFamily="34" charset="0"/>
              </a:rPr>
              <a:t>yticks</a:t>
            </a:r>
            <a:r>
              <a:rPr lang="en-US" sz="3200" dirty="0">
                <a:solidFill>
                  <a:schemeClr val="accent2">
                    <a:lumMod val="75000"/>
                  </a:schemeClr>
                </a:solidFill>
                <a:latin typeface="Agency FB" panose="020B0503020202020204" pitchFamily="34" charset="0"/>
              </a:rPr>
              <a:t>    :- </a:t>
            </a:r>
            <a:r>
              <a:rPr lang="en-US" sz="3200" i="1" dirty="0">
                <a:solidFill>
                  <a:schemeClr val="tx1">
                    <a:lumMod val="85000"/>
                  </a:schemeClr>
                </a:solidFill>
                <a:latin typeface="Agency FB" panose="020B0503020202020204" pitchFamily="34" charset="0"/>
              </a:rPr>
              <a:t>the tick marks for the y-axis value can be</a:t>
            </a:r>
          </a:p>
          <a:p>
            <a:r>
              <a:rPr lang="en-US" sz="3200" i="1" dirty="0">
                <a:solidFill>
                  <a:schemeClr val="tx1">
                    <a:lumMod val="85000"/>
                  </a:schemeClr>
                </a:solidFill>
                <a:latin typeface="Agency FB" panose="020B0503020202020204" pitchFamily="34" charset="0"/>
              </a:rPr>
              <a:t>                defined using </a:t>
            </a:r>
            <a:r>
              <a:rPr lang="en-US" sz="3200" i="1" dirty="0" err="1">
                <a:solidFill>
                  <a:schemeClr val="tx1">
                    <a:lumMod val="85000"/>
                  </a:schemeClr>
                </a:solidFill>
                <a:latin typeface="Agency FB" panose="020B0503020202020204" pitchFamily="34" charset="0"/>
              </a:rPr>
              <a:t>yticks</a:t>
            </a:r>
            <a:r>
              <a:rPr lang="en-US" sz="3200" i="1" dirty="0">
                <a:solidFill>
                  <a:schemeClr val="tx1">
                    <a:lumMod val="85000"/>
                  </a:schemeClr>
                </a:solidFill>
                <a:latin typeface="Agency FB" panose="020B0503020202020204" pitchFamily="34" charset="0"/>
              </a:rPr>
              <a:t>.</a:t>
            </a:r>
            <a:endParaRPr lang="en-IN" sz="3200" i="1" dirty="0">
              <a:solidFill>
                <a:schemeClr val="tx1">
                  <a:lumMod val="85000"/>
                </a:schemeClr>
              </a:solidFill>
              <a:latin typeface="Agency FB" panose="020B0503020202020204" pitchFamily="34" charset="0"/>
            </a:endParaRPr>
          </a:p>
          <a:p>
            <a:r>
              <a:rPr lang="en-US" sz="3200" b="0" dirty="0">
                <a:solidFill>
                  <a:schemeClr val="accent2">
                    <a:lumMod val="75000"/>
                  </a:schemeClr>
                </a:solidFill>
                <a:effectLst/>
                <a:latin typeface="Agency FB" panose="020B0503020202020204" pitchFamily="34" charset="0"/>
              </a:rPr>
              <a:t>arrange</a:t>
            </a:r>
            <a:r>
              <a:rPr lang="en-US" sz="3200" b="0" i="1" dirty="0">
                <a:solidFill>
                  <a:schemeClr val="tx2">
                    <a:lumMod val="75000"/>
                  </a:schemeClr>
                </a:solidFill>
                <a:effectLst/>
                <a:latin typeface="Agency FB" panose="020B0503020202020204" pitchFamily="34" charset="0"/>
              </a:rPr>
              <a:t> :-</a:t>
            </a:r>
            <a:r>
              <a:rPr lang="en-US" sz="3200" b="0" i="1" dirty="0">
                <a:solidFill>
                  <a:schemeClr val="tx1">
                    <a:lumMod val="85000"/>
                  </a:schemeClr>
                </a:solidFill>
                <a:effectLst/>
                <a:latin typeface="Agency FB" panose="020B0503020202020204" pitchFamily="34" charset="0"/>
              </a:rPr>
              <a:t>The </a:t>
            </a:r>
            <a:r>
              <a:rPr lang="en-US" sz="3200" b="0" i="1" dirty="0" err="1">
                <a:solidFill>
                  <a:schemeClr val="tx1">
                    <a:lumMod val="85000"/>
                  </a:schemeClr>
                </a:solidFill>
                <a:effectLst/>
                <a:latin typeface="Agency FB" panose="020B0503020202020204" pitchFamily="34" charset="0"/>
              </a:rPr>
              <a:t>np.arange</a:t>
            </a:r>
            <a:r>
              <a:rPr lang="en-US" sz="3200" b="0" i="1" dirty="0">
                <a:solidFill>
                  <a:schemeClr val="tx1">
                    <a:lumMod val="85000"/>
                  </a:schemeClr>
                </a:solidFill>
                <a:effectLst/>
                <a:latin typeface="Agency FB" panose="020B0503020202020204" pitchFamily="34" charset="0"/>
              </a:rPr>
              <a:t>( ) function from </a:t>
            </a:r>
            <a:r>
              <a:rPr lang="en-US" sz="3200" i="1" dirty="0">
                <a:solidFill>
                  <a:schemeClr val="tx1">
                    <a:lumMod val="85000"/>
                  </a:schemeClr>
                </a:solidFill>
                <a:latin typeface="Agency FB" panose="020B0503020202020204" pitchFamily="34" charset="0"/>
              </a:rPr>
              <a:t>N</a:t>
            </a:r>
            <a:r>
              <a:rPr lang="en-US" sz="3200" b="0" i="1" dirty="0">
                <a:solidFill>
                  <a:schemeClr val="tx1">
                    <a:lumMod val="85000"/>
                  </a:schemeClr>
                </a:solidFill>
                <a:effectLst/>
                <a:latin typeface="Agency FB" panose="020B0503020202020204" pitchFamily="34" charset="0"/>
              </a:rPr>
              <a:t>umPy library is</a:t>
            </a:r>
          </a:p>
          <a:p>
            <a:r>
              <a:rPr lang="en-US" sz="3200" i="1" dirty="0">
                <a:solidFill>
                  <a:schemeClr val="tx1">
                    <a:lumMod val="85000"/>
                  </a:schemeClr>
                </a:solidFill>
                <a:latin typeface="Agency FB" panose="020B0503020202020204" pitchFamily="34" charset="0"/>
              </a:rPr>
              <a:t>            </a:t>
            </a:r>
            <a:r>
              <a:rPr lang="en-US" sz="3200" b="0" i="1" dirty="0">
                <a:solidFill>
                  <a:schemeClr val="tx1">
                    <a:lumMod val="85000"/>
                  </a:schemeClr>
                </a:solidFill>
                <a:effectLst/>
                <a:latin typeface="Agency FB" panose="020B0503020202020204" pitchFamily="34" charset="0"/>
              </a:rPr>
              <a:t>    used to create a range of values.</a:t>
            </a:r>
          </a:p>
          <a:p>
            <a:endParaRPr lang="en-IN" dirty="0"/>
          </a:p>
        </p:txBody>
      </p:sp>
    </p:spTree>
    <p:extLst>
      <p:ext uri="{BB962C8B-B14F-4D97-AF65-F5344CB8AC3E}">
        <p14:creationId xmlns:p14="http://schemas.microsoft.com/office/powerpoint/2010/main" val="2780815716"/>
      </p:ext>
    </p:extLst>
  </p:cSld>
  <p:clrMapOvr>
    <a:masterClrMapping/>
  </p:clrMapOvr>
  <mc:AlternateContent xmlns:mc="http://schemas.openxmlformats.org/markup-compatibility/2006" xmlns:p14="http://schemas.microsoft.com/office/powerpoint/2010/main">
    <mc:Choice Requires="p14">
      <p:transition spd="med" p14:dur="700" advTm="6161">
        <p:fade/>
      </p:transition>
    </mc:Choice>
    <mc:Fallback xmlns="">
      <p:transition spd="med" advTm="6161">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3EB59-119B-4355-8086-7A5C337432BF}"/>
              </a:ext>
            </a:extLst>
          </p:cNvPr>
          <p:cNvSpPr>
            <a:spLocks noGrp="1"/>
          </p:cNvSpPr>
          <p:nvPr>
            <p:ph type="title"/>
          </p:nvPr>
        </p:nvSpPr>
        <p:spPr>
          <a:xfrm>
            <a:off x="520505" y="4943387"/>
            <a:ext cx="10363200" cy="914400"/>
          </a:xfrm>
        </p:spPr>
        <p:txBody>
          <a:bodyPr/>
          <a:lstStyle/>
          <a:p>
            <a:r>
              <a:rPr lang="en-US" dirty="0"/>
              <a:t>Conclusion</a:t>
            </a:r>
            <a:endParaRPr lang="en-IN" dirty="0"/>
          </a:p>
        </p:txBody>
      </p:sp>
      <p:pic>
        <p:nvPicPr>
          <p:cNvPr id="4" name="Content Placeholder 3">
            <a:extLst>
              <a:ext uri="{FF2B5EF4-FFF2-40B4-BE49-F238E27FC236}">
                <a16:creationId xmlns:a16="http://schemas.microsoft.com/office/drawing/2014/main" id="{714294E3-1BCD-4C98-AF81-35FCA98FD8F6}"/>
              </a:ext>
            </a:extLst>
          </p:cNvPr>
          <p:cNvPicPr>
            <a:picLocks noGrp="1" noChangeAspect="1"/>
          </p:cNvPicPr>
          <p:nvPr>
            <p:ph idx="1"/>
          </p:nvPr>
        </p:nvPicPr>
        <p:blipFill>
          <a:blip r:embed="rId2"/>
          <a:stretch>
            <a:fillRect/>
          </a:stretch>
        </p:blipFill>
        <p:spPr>
          <a:xfrm>
            <a:off x="520505" y="1000213"/>
            <a:ext cx="11301046" cy="3839073"/>
          </a:xfrm>
          <a:prstGeom prst="rect">
            <a:avLst/>
          </a:prstGeom>
        </p:spPr>
      </p:pic>
    </p:spTree>
    <p:extLst>
      <p:ext uri="{BB962C8B-B14F-4D97-AF65-F5344CB8AC3E}">
        <p14:creationId xmlns:p14="http://schemas.microsoft.com/office/powerpoint/2010/main" val="1327264598"/>
      </p:ext>
    </p:extLst>
  </p:cSld>
  <p:clrMapOvr>
    <a:masterClrMapping/>
  </p:clrMapOvr>
  <mc:AlternateContent xmlns:mc="http://schemas.openxmlformats.org/markup-compatibility/2006" xmlns:p14="http://schemas.microsoft.com/office/powerpoint/2010/main">
    <mc:Choice Requires="p14">
      <p:transition spd="med" p14:dur="700" advTm="5649">
        <p:fade/>
      </p:transition>
    </mc:Choice>
    <mc:Fallback xmlns="">
      <p:transition spd="med" advTm="5649">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B81E57-B676-4473-A0A4-87BA22F131E3}"/>
              </a:ext>
            </a:extLst>
          </p:cNvPr>
          <p:cNvSpPr>
            <a:spLocks noGrp="1"/>
          </p:cNvSpPr>
          <p:nvPr>
            <p:ph idx="1"/>
          </p:nvPr>
        </p:nvSpPr>
        <p:spPr>
          <a:xfrm>
            <a:off x="914400" y="995769"/>
            <a:ext cx="10363200" cy="4572000"/>
          </a:xfrm>
        </p:spPr>
        <p:txBody>
          <a:bodyPr>
            <a:normAutofit lnSpcReduction="10000"/>
          </a:bodyPr>
          <a:lstStyle/>
          <a:p>
            <a:pPr algn="l"/>
            <a:r>
              <a:rPr lang="en-US" b="0" i="1" dirty="0">
                <a:solidFill>
                  <a:schemeClr val="tx1">
                    <a:lumMod val="85000"/>
                  </a:schemeClr>
                </a:solidFill>
                <a:effectLst/>
                <a:latin typeface="Agency FB" panose="020B0503020202020204" pitchFamily="34" charset="0"/>
              </a:rPr>
              <a:t>We need data visualization because the human brain is not well equipped to devour so much raw, unorganized information and turn it into something usable and understandable. We need graphs and charts to communicate data findings so that we can identify patterns and trends to gain insight and make better decisions faster. </a:t>
            </a:r>
          </a:p>
          <a:p>
            <a:pPr algn="l"/>
            <a:r>
              <a:rPr lang="en-US" b="0" i="1" dirty="0">
                <a:solidFill>
                  <a:schemeClr val="tx1">
                    <a:lumMod val="85000"/>
                  </a:schemeClr>
                </a:solidFill>
                <a:effectLst/>
                <a:latin typeface="Agency FB" panose="020B0503020202020204" pitchFamily="34" charset="0"/>
              </a:rPr>
              <a:t>At analytics, we understand the importance of data visualization and what it means to our clients. We provide them with user-friendly and beautiful visualization features and tools to depict their data in a clear and meaningful way. We’re here to ensure our clients have everything they need to make quick and informed decisions based on sound data that is easy to interpret. </a:t>
            </a:r>
            <a:endParaRPr lang="en-IN" dirty="0"/>
          </a:p>
        </p:txBody>
      </p:sp>
    </p:spTree>
    <p:extLst>
      <p:ext uri="{BB962C8B-B14F-4D97-AF65-F5344CB8AC3E}">
        <p14:creationId xmlns:p14="http://schemas.microsoft.com/office/powerpoint/2010/main" val="876275758"/>
      </p:ext>
    </p:extLst>
  </p:cSld>
  <p:clrMapOvr>
    <a:masterClrMapping/>
  </p:clrMapOvr>
  <mc:AlternateContent xmlns:mc="http://schemas.openxmlformats.org/markup-compatibility/2006" xmlns:p14="http://schemas.microsoft.com/office/powerpoint/2010/main">
    <mc:Choice Requires="p14">
      <p:transition spd="med" p14:dur="700" advTm="4132">
        <p:fade/>
      </p:transition>
    </mc:Choice>
    <mc:Fallback xmlns="">
      <p:transition spd="med" advTm="4132">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DF8048D-31E3-4E50-9798-323E7C45A371}"/>
              </a:ext>
            </a:extLst>
          </p:cNvPr>
          <p:cNvPicPr>
            <a:picLocks noGrp="1" noChangeAspect="1"/>
          </p:cNvPicPr>
          <p:nvPr>
            <p:ph sz="half" idx="2"/>
          </p:nvPr>
        </p:nvPicPr>
        <p:blipFill rotWithShape="1">
          <a:blip r:embed="rId2"/>
          <a:srcRect b="7841"/>
          <a:stretch/>
        </p:blipFill>
        <p:spPr>
          <a:xfrm>
            <a:off x="379828" y="1023816"/>
            <a:ext cx="11812173" cy="4417254"/>
          </a:xfrm>
          <a:prstGeom prst="rect">
            <a:avLst/>
          </a:prstGeom>
        </p:spPr>
      </p:pic>
      <p:sp>
        <p:nvSpPr>
          <p:cNvPr id="5" name="Content Placeholder 4">
            <a:extLst>
              <a:ext uri="{FF2B5EF4-FFF2-40B4-BE49-F238E27FC236}">
                <a16:creationId xmlns:a16="http://schemas.microsoft.com/office/drawing/2014/main" id="{DEC09FC2-FC61-4A0D-B83E-631C56542B1B}"/>
              </a:ext>
            </a:extLst>
          </p:cNvPr>
          <p:cNvSpPr>
            <a:spLocks noGrp="1"/>
          </p:cNvSpPr>
          <p:nvPr>
            <p:ph sz="half" idx="1"/>
          </p:nvPr>
        </p:nvSpPr>
        <p:spPr>
          <a:xfrm>
            <a:off x="8393891" y="3429000"/>
            <a:ext cx="3910818" cy="1508760"/>
          </a:xfrm>
        </p:spPr>
        <p:txBody>
          <a:bodyPr>
            <a:normAutofit fontScale="92500"/>
          </a:bodyPr>
          <a:lstStyle/>
          <a:p>
            <a:pPr>
              <a:buFont typeface="Wingdings" panose="05000000000000000000" pitchFamily="2" charset="2"/>
              <a:buChar char="§"/>
            </a:pPr>
            <a:r>
              <a:rPr lang="en-US" sz="2400" b="1" dirty="0">
                <a:latin typeface="Agency FB" panose="020B0503020202020204" pitchFamily="34" charset="0"/>
              </a:rPr>
              <a:t>https://www.geeksforgeeks.org</a:t>
            </a:r>
          </a:p>
          <a:p>
            <a:pPr>
              <a:buFont typeface="Wingdings" panose="05000000000000000000" pitchFamily="2" charset="2"/>
              <a:buChar char="§"/>
            </a:pPr>
            <a:r>
              <a:rPr lang="en-US" sz="2400" b="1" dirty="0" err="1">
                <a:latin typeface="Agency FB" panose="020B0503020202020204" pitchFamily="34" charset="0"/>
              </a:rPr>
              <a:t>Sumita</a:t>
            </a:r>
            <a:r>
              <a:rPr lang="en-US" sz="2400" b="1" dirty="0">
                <a:latin typeface="Agency FB" panose="020B0503020202020204" pitchFamily="34" charset="0"/>
              </a:rPr>
              <a:t> Arora python book</a:t>
            </a:r>
          </a:p>
          <a:p>
            <a:pPr>
              <a:buFont typeface="Wingdings" panose="05000000000000000000" pitchFamily="2" charset="2"/>
              <a:buChar char="§"/>
            </a:pPr>
            <a:r>
              <a:rPr lang="en-US" sz="2400" b="1" dirty="0">
                <a:latin typeface="Agency FB" panose="020B0503020202020204" pitchFamily="34" charset="0"/>
              </a:rPr>
              <a:t>YouTube videos</a:t>
            </a:r>
          </a:p>
          <a:p>
            <a:endParaRPr lang="en-IN" dirty="0"/>
          </a:p>
        </p:txBody>
      </p:sp>
      <p:sp>
        <p:nvSpPr>
          <p:cNvPr id="8" name="Rectangle 7">
            <a:extLst>
              <a:ext uri="{FF2B5EF4-FFF2-40B4-BE49-F238E27FC236}">
                <a16:creationId xmlns:a16="http://schemas.microsoft.com/office/drawing/2014/main" id="{6A50617B-9D8C-431E-8EDA-35C14386E6F5}"/>
              </a:ext>
            </a:extLst>
          </p:cNvPr>
          <p:cNvSpPr/>
          <p:nvPr/>
        </p:nvSpPr>
        <p:spPr>
          <a:xfrm>
            <a:off x="8759819" y="2782669"/>
            <a:ext cx="2672526" cy="646331"/>
          </a:xfrm>
          <a:prstGeom prst="rect">
            <a:avLst/>
          </a:prstGeom>
          <a:noFill/>
        </p:spPr>
        <p:txBody>
          <a:bodyPr wrap="none" lIns="91440" tIns="45720" rIns="91440" bIns="45720">
            <a:spAutoFit/>
          </a:bodyPr>
          <a:lstStyle/>
          <a:p>
            <a:pPr algn="ctr"/>
            <a:r>
              <a:rPr lang="en-US" sz="3600" b="1" dirty="0">
                <a:ln w="22225">
                  <a:solidFill>
                    <a:schemeClr val="accent2"/>
                  </a:solidFill>
                  <a:prstDash val="solid"/>
                </a:ln>
                <a:solidFill>
                  <a:schemeClr val="accent2">
                    <a:lumMod val="40000"/>
                    <a:lumOff val="60000"/>
                  </a:schemeClr>
                </a:solidFill>
              </a:rPr>
              <a:t>References</a:t>
            </a:r>
            <a:endParaRPr lang="en-US" sz="36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881439031"/>
      </p:ext>
    </p:extLst>
  </p:cSld>
  <p:clrMapOvr>
    <a:masterClrMapping/>
  </p:clrMapOvr>
  <mc:AlternateContent xmlns:mc="http://schemas.openxmlformats.org/markup-compatibility/2006" xmlns:p14="http://schemas.microsoft.com/office/powerpoint/2010/main">
    <mc:Choice Requires="p14">
      <p:transition spd="med" p14:dur="700" advTm="6259">
        <p:fade/>
      </p:transition>
    </mc:Choice>
    <mc:Fallback xmlns="">
      <p:transition spd="med" advTm="6259">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7334B-9D4A-47F3-B22E-E21B0C418631}"/>
              </a:ext>
            </a:extLst>
          </p:cNvPr>
          <p:cNvSpPr>
            <a:spLocks noGrp="1"/>
          </p:cNvSpPr>
          <p:nvPr>
            <p:ph type="title"/>
          </p:nvPr>
        </p:nvSpPr>
        <p:spPr>
          <a:xfrm>
            <a:off x="543951" y="5041861"/>
            <a:ext cx="10363200" cy="914400"/>
          </a:xfrm>
        </p:spPr>
        <p:txBody>
          <a:bodyPr/>
          <a:lstStyle/>
          <a:p>
            <a:r>
              <a:rPr lang="en-US" dirty="0"/>
              <a:t>DATA VISUALIZATION IN PYTHON</a:t>
            </a:r>
            <a:endParaRPr lang="en-IN" dirty="0"/>
          </a:p>
        </p:txBody>
      </p:sp>
      <p:pic>
        <p:nvPicPr>
          <p:cNvPr id="15" name="Content Placeholder 14">
            <a:extLst>
              <a:ext uri="{FF2B5EF4-FFF2-40B4-BE49-F238E27FC236}">
                <a16:creationId xmlns:a16="http://schemas.microsoft.com/office/drawing/2014/main" id="{2D5DC49F-884B-4842-AFF8-3E46AA1215CB}"/>
              </a:ext>
            </a:extLst>
          </p:cNvPr>
          <p:cNvPicPr>
            <a:picLocks noGrp="1" noChangeAspect="1"/>
          </p:cNvPicPr>
          <p:nvPr>
            <p:ph idx="1"/>
          </p:nvPr>
        </p:nvPicPr>
        <p:blipFill>
          <a:blip r:embed="rId2"/>
          <a:stretch>
            <a:fillRect/>
          </a:stretch>
        </p:blipFill>
        <p:spPr>
          <a:xfrm>
            <a:off x="543950" y="1047554"/>
            <a:ext cx="10977489" cy="3805799"/>
          </a:xfrm>
          <a:prstGeom prst="rect">
            <a:avLst/>
          </a:prstGeom>
        </p:spPr>
      </p:pic>
    </p:spTree>
    <p:extLst>
      <p:ext uri="{BB962C8B-B14F-4D97-AF65-F5344CB8AC3E}">
        <p14:creationId xmlns:p14="http://schemas.microsoft.com/office/powerpoint/2010/main" val="1825547241"/>
      </p:ext>
    </p:extLst>
  </p:cSld>
  <p:clrMapOvr>
    <a:masterClrMapping/>
  </p:clrMapOvr>
  <mc:AlternateContent xmlns:mc="http://schemas.openxmlformats.org/markup-compatibility/2006" xmlns:p14="http://schemas.microsoft.com/office/powerpoint/2010/main">
    <mc:Choice Requires="p14">
      <p:transition spd="med" p14:dur="700" advTm="230">
        <p:fade/>
      </p:transition>
    </mc:Choice>
    <mc:Fallback xmlns="">
      <p:transition spd="med" advTm="23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What is data visualization ?</a:t>
            </a:r>
          </a:p>
        </p:txBody>
      </p:sp>
      <p:sp>
        <p:nvSpPr>
          <p:cNvPr id="14" name="Content Placeholder 13"/>
          <p:cNvSpPr>
            <a:spLocks noGrp="1"/>
          </p:cNvSpPr>
          <p:nvPr>
            <p:ph idx="1"/>
          </p:nvPr>
        </p:nvSpPr>
        <p:spPr>
          <a:xfrm>
            <a:off x="1219200" y="1426464"/>
            <a:ext cx="10363200" cy="4929096"/>
          </a:xfrm>
        </p:spPr>
        <p:txBody>
          <a:bodyPr/>
          <a:lstStyle/>
          <a:p>
            <a:pPr marL="68580" indent="0">
              <a:buNone/>
            </a:pPr>
            <a:r>
              <a:rPr lang="en-US" b="0" i="1" dirty="0">
                <a:solidFill>
                  <a:schemeClr val="tx1">
                    <a:lumMod val="85000"/>
                  </a:schemeClr>
                </a:solidFill>
                <a:effectLst/>
                <a:latin typeface="Agency FB" panose="020B0503020202020204" pitchFamily="34" charset="0"/>
                <a:cs typeface="Arial" panose="020B0604020202020204" pitchFamily="34" charset="0"/>
              </a:rPr>
              <a:t>With so much information being collected through data analysis in the business world today, we must have a way to paint a picture of that data so we can interpret it. Data visualization gives us a clear idea of what the information means by giving it visual context through maps or graphs. This makes the data more natural for the human mind to comprehend and therefore makes it easier to identify trends, patterns, and outliers within large data sets. </a:t>
            </a:r>
          </a:p>
          <a:p>
            <a:pPr marL="68580" lvl="0" indent="0">
              <a:buNone/>
            </a:pPr>
            <a:endParaRPr lang="en-US" dirty="0"/>
          </a:p>
        </p:txBody>
      </p:sp>
    </p:spTree>
    <p:extLst>
      <p:ext uri="{BB962C8B-B14F-4D97-AF65-F5344CB8AC3E}">
        <p14:creationId xmlns:p14="http://schemas.microsoft.com/office/powerpoint/2010/main" val="2409311953"/>
      </p:ext>
    </p:extLst>
  </p:cSld>
  <p:clrMapOvr>
    <a:masterClrMapping/>
  </p:clrMapOvr>
  <mc:AlternateContent xmlns:mc="http://schemas.openxmlformats.org/markup-compatibility/2006" xmlns:p14="http://schemas.microsoft.com/office/powerpoint/2010/main">
    <mc:Choice Requires="p14">
      <p:transition spd="med" p14:dur="700" advTm="9049">
        <p:fade/>
      </p:transition>
    </mc:Choice>
    <mc:Fallback xmlns="">
      <p:transition spd="med" advTm="9049">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7BDFA-7D6D-44B1-B66B-B5060BFC8B3C}"/>
              </a:ext>
            </a:extLst>
          </p:cNvPr>
          <p:cNvSpPr>
            <a:spLocks noGrp="1"/>
          </p:cNvSpPr>
          <p:nvPr>
            <p:ph type="title"/>
          </p:nvPr>
        </p:nvSpPr>
        <p:spPr>
          <a:xfrm>
            <a:off x="1219200" y="869160"/>
            <a:ext cx="10363200" cy="914400"/>
          </a:xfrm>
        </p:spPr>
        <p:txBody>
          <a:bodyPr/>
          <a:lstStyle/>
          <a:p>
            <a:r>
              <a:rPr lang="en-US" dirty="0"/>
              <a:t>Why data visualization is important ?</a:t>
            </a:r>
            <a:endParaRPr lang="en-IN" dirty="0"/>
          </a:p>
        </p:txBody>
      </p:sp>
      <p:sp>
        <p:nvSpPr>
          <p:cNvPr id="3" name="Content Placeholder 2">
            <a:extLst>
              <a:ext uri="{FF2B5EF4-FFF2-40B4-BE49-F238E27FC236}">
                <a16:creationId xmlns:a16="http://schemas.microsoft.com/office/drawing/2014/main" id="{3D002045-77B3-496D-9C15-5C2F80AF6E05}"/>
              </a:ext>
            </a:extLst>
          </p:cNvPr>
          <p:cNvSpPr>
            <a:spLocks noGrp="1"/>
          </p:cNvSpPr>
          <p:nvPr>
            <p:ph idx="1"/>
          </p:nvPr>
        </p:nvSpPr>
        <p:spPr>
          <a:xfrm>
            <a:off x="1219200" y="1981200"/>
            <a:ext cx="10363200" cy="4572000"/>
          </a:xfrm>
        </p:spPr>
        <p:txBody>
          <a:bodyPr/>
          <a:lstStyle/>
          <a:p>
            <a:pPr algn="l"/>
            <a:r>
              <a:rPr lang="en-US" sz="3200" i="1" dirty="0">
                <a:solidFill>
                  <a:schemeClr val="tx1">
                    <a:lumMod val="85000"/>
                  </a:schemeClr>
                </a:solidFill>
                <a:latin typeface="Agency FB" panose="020B0503020202020204" pitchFamily="34" charset="0"/>
              </a:rPr>
              <a:t>D</a:t>
            </a:r>
            <a:r>
              <a:rPr lang="en-US" sz="3200" b="0" i="1" dirty="0">
                <a:solidFill>
                  <a:schemeClr val="tx1">
                    <a:lumMod val="85000"/>
                  </a:schemeClr>
                </a:solidFill>
                <a:effectLst/>
                <a:latin typeface="Agency FB" panose="020B0503020202020204" pitchFamily="34" charset="0"/>
              </a:rPr>
              <a:t>ata visualization can help by delivering data in the most efficient way possible</a:t>
            </a:r>
          </a:p>
          <a:p>
            <a:pPr algn="l"/>
            <a:r>
              <a:rPr lang="en-US" sz="3200" i="1" dirty="0">
                <a:solidFill>
                  <a:schemeClr val="tx1">
                    <a:lumMod val="85000"/>
                  </a:schemeClr>
                </a:solidFill>
                <a:latin typeface="Agency FB" panose="020B0503020202020204" pitchFamily="34" charset="0"/>
              </a:rPr>
              <a:t>D</a:t>
            </a:r>
            <a:r>
              <a:rPr lang="en-US" sz="3200" b="0" i="1" dirty="0">
                <a:solidFill>
                  <a:schemeClr val="tx1">
                    <a:lumMod val="85000"/>
                  </a:schemeClr>
                </a:solidFill>
                <a:effectLst/>
                <a:latin typeface="Agency FB" panose="020B0503020202020204" pitchFamily="34" charset="0"/>
              </a:rPr>
              <a:t>ata visualization takes the raw data, models it, and delivers the data so that conclusions can be reached.</a:t>
            </a:r>
          </a:p>
          <a:p>
            <a:endParaRPr lang="en-IN" dirty="0"/>
          </a:p>
        </p:txBody>
      </p:sp>
    </p:spTree>
    <p:extLst>
      <p:ext uri="{BB962C8B-B14F-4D97-AF65-F5344CB8AC3E}">
        <p14:creationId xmlns:p14="http://schemas.microsoft.com/office/powerpoint/2010/main" val="2510208734"/>
      </p:ext>
    </p:extLst>
  </p:cSld>
  <p:clrMapOvr>
    <a:masterClrMapping/>
  </p:clrMapOvr>
  <mc:AlternateContent xmlns:mc="http://schemas.openxmlformats.org/markup-compatibility/2006" xmlns:p14="http://schemas.microsoft.com/office/powerpoint/2010/main">
    <mc:Choice Requires="p14">
      <p:transition spd="med" p14:dur="700" advTm="8745">
        <p:fade/>
      </p:transition>
    </mc:Choice>
    <mc:Fallback xmlns="">
      <p:transition spd="med" advTm="8745">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AAB4B-28B0-49FC-BEE8-7D6CC4668745}"/>
              </a:ext>
            </a:extLst>
          </p:cNvPr>
          <p:cNvSpPr>
            <a:spLocks noGrp="1"/>
          </p:cNvSpPr>
          <p:nvPr>
            <p:ph type="title"/>
          </p:nvPr>
        </p:nvSpPr>
        <p:spPr>
          <a:xfrm>
            <a:off x="684627" y="272913"/>
            <a:ext cx="10972800" cy="914400"/>
          </a:xfrm>
        </p:spPr>
        <p:txBody>
          <a:bodyPr/>
          <a:lstStyle/>
          <a:p>
            <a:r>
              <a:rPr lang="en-US" dirty="0"/>
              <a:t>Benefits of data visualization</a:t>
            </a:r>
            <a:endParaRPr lang="en-IN" dirty="0"/>
          </a:p>
        </p:txBody>
      </p:sp>
      <p:pic>
        <p:nvPicPr>
          <p:cNvPr id="5" name="Content Placeholder 4">
            <a:extLst>
              <a:ext uri="{FF2B5EF4-FFF2-40B4-BE49-F238E27FC236}">
                <a16:creationId xmlns:a16="http://schemas.microsoft.com/office/drawing/2014/main" id="{53DFAC0E-B81E-443A-913D-B0F36D2738B2}"/>
              </a:ext>
            </a:extLst>
          </p:cNvPr>
          <p:cNvPicPr>
            <a:picLocks noGrp="1" noChangeAspect="1"/>
          </p:cNvPicPr>
          <p:nvPr>
            <p:ph sz="half" idx="2"/>
          </p:nvPr>
        </p:nvPicPr>
        <p:blipFill rotWithShape="1">
          <a:blip r:embed="rId2"/>
          <a:srcRect l="4374"/>
          <a:stretch/>
        </p:blipFill>
        <p:spPr>
          <a:xfrm>
            <a:off x="534573" y="1069145"/>
            <a:ext cx="11296356" cy="5080051"/>
          </a:xfrm>
          <a:prstGeom prst="rect">
            <a:avLst/>
          </a:prstGeom>
        </p:spPr>
      </p:pic>
      <p:sp>
        <p:nvSpPr>
          <p:cNvPr id="10" name="TextBox 9">
            <a:extLst>
              <a:ext uri="{FF2B5EF4-FFF2-40B4-BE49-F238E27FC236}">
                <a16:creationId xmlns:a16="http://schemas.microsoft.com/office/drawing/2014/main" id="{A4AA2634-F305-4AAA-8019-E10516B14C18}"/>
              </a:ext>
            </a:extLst>
          </p:cNvPr>
          <p:cNvSpPr txBox="1"/>
          <p:nvPr/>
        </p:nvSpPr>
        <p:spPr>
          <a:xfrm>
            <a:off x="989427" y="1443841"/>
            <a:ext cx="3407899" cy="3970318"/>
          </a:xfrm>
          <a:prstGeom prst="rect">
            <a:avLst/>
          </a:prstGeom>
          <a:noFill/>
        </p:spPr>
        <p:txBody>
          <a:bodyPr wrap="square">
            <a:spAutoFit/>
          </a:bodyPr>
          <a:lstStyle/>
          <a:p>
            <a:pPr>
              <a:buFont typeface="Wingdings" panose="05000000000000000000" pitchFamily="2" charset="2"/>
              <a:buChar char="§"/>
            </a:pPr>
            <a:r>
              <a:rPr lang="en-IN" sz="2800" b="1" i="1" dirty="0">
                <a:solidFill>
                  <a:schemeClr val="tx1">
                    <a:lumMod val="85000"/>
                  </a:schemeClr>
                </a:solidFill>
                <a:effectLst/>
                <a:latin typeface="Agency FB" panose="020B0503020202020204" pitchFamily="34" charset="0"/>
                <a:cs typeface="Arial" panose="020B0604020202020204" pitchFamily="34" charset="0"/>
              </a:rPr>
              <a:t>Correlations in </a:t>
            </a:r>
          </a:p>
          <a:p>
            <a:r>
              <a:rPr lang="en-IN" sz="2800" b="1" i="1" dirty="0">
                <a:solidFill>
                  <a:schemeClr val="tx1">
                    <a:lumMod val="85000"/>
                  </a:schemeClr>
                </a:solidFill>
                <a:latin typeface="Agency FB" panose="020B0503020202020204" pitchFamily="34" charset="0"/>
                <a:cs typeface="Arial" panose="020B0604020202020204" pitchFamily="34" charset="0"/>
              </a:rPr>
              <a:t> </a:t>
            </a:r>
            <a:r>
              <a:rPr lang="en-IN" sz="2800" b="1" i="1" dirty="0">
                <a:solidFill>
                  <a:schemeClr val="tx1">
                    <a:lumMod val="85000"/>
                  </a:schemeClr>
                </a:solidFill>
                <a:effectLst/>
                <a:latin typeface="Agency FB" panose="020B0503020202020204" pitchFamily="34" charset="0"/>
                <a:cs typeface="Arial" panose="020B0604020202020204" pitchFamily="34" charset="0"/>
              </a:rPr>
              <a:t> relationships.</a:t>
            </a:r>
          </a:p>
          <a:p>
            <a:pPr>
              <a:buFont typeface="Wingdings" panose="05000000000000000000" pitchFamily="2" charset="2"/>
              <a:buChar char="§"/>
            </a:pPr>
            <a:r>
              <a:rPr lang="en-IN" sz="2800" b="1" i="1" dirty="0">
                <a:solidFill>
                  <a:schemeClr val="tx1">
                    <a:lumMod val="85000"/>
                  </a:schemeClr>
                </a:solidFill>
                <a:effectLst/>
                <a:latin typeface="Agency FB" panose="020B0503020202020204" pitchFamily="34" charset="0"/>
                <a:cs typeface="Arial" panose="020B0604020202020204" pitchFamily="34" charset="0"/>
              </a:rPr>
              <a:t>Trends Over Time.</a:t>
            </a:r>
            <a:endParaRPr lang="en-IN" sz="2800" b="1" i="1" dirty="0">
              <a:solidFill>
                <a:schemeClr val="tx1">
                  <a:lumMod val="85000"/>
                </a:schemeClr>
              </a:solidFill>
              <a:latin typeface="Agency FB" panose="020B0503020202020204" pitchFamily="34" charset="0"/>
              <a:cs typeface="Arial" panose="020B0604020202020204" pitchFamily="34" charset="0"/>
            </a:endParaRPr>
          </a:p>
          <a:p>
            <a:pPr>
              <a:buFont typeface="Wingdings" panose="05000000000000000000" pitchFamily="2" charset="2"/>
              <a:buChar char="§"/>
            </a:pPr>
            <a:r>
              <a:rPr lang="en-IN" sz="2800" b="1" i="1" dirty="0">
                <a:solidFill>
                  <a:schemeClr val="tx1">
                    <a:lumMod val="85000"/>
                  </a:schemeClr>
                </a:solidFill>
                <a:effectLst/>
                <a:latin typeface="Agency FB" panose="020B0503020202020204" pitchFamily="34" charset="0"/>
                <a:cs typeface="Arial" panose="020B0604020202020204" pitchFamily="34" charset="0"/>
              </a:rPr>
              <a:t>Frequency.</a:t>
            </a:r>
          </a:p>
          <a:p>
            <a:pPr>
              <a:buFont typeface="Wingdings" panose="05000000000000000000" pitchFamily="2" charset="2"/>
              <a:buChar char="§"/>
            </a:pPr>
            <a:r>
              <a:rPr lang="en-IN" sz="2800" b="1" i="1" dirty="0">
                <a:solidFill>
                  <a:schemeClr val="tx1">
                    <a:lumMod val="85000"/>
                  </a:schemeClr>
                </a:solidFill>
                <a:effectLst/>
                <a:latin typeface="Agency FB" panose="020B0503020202020204" pitchFamily="34" charset="0"/>
                <a:cs typeface="Arial" panose="020B0604020202020204" pitchFamily="34" charset="0"/>
              </a:rPr>
              <a:t>Examining the</a:t>
            </a:r>
          </a:p>
          <a:p>
            <a:r>
              <a:rPr lang="en-IN" sz="2800" b="1" i="1" dirty="0">
                <a:solidFill>
                  <a:schemeClr val="tx1">
                    <a:lumMod val="85000"/>
                  </a:schemeClr>
                </a:solidFill>
                <a:latin typeface="Agency FB" panose="020B0503020202020204" pitchFamily="34" charset="0"/>
                <a:cs typeface="Arial" panose="020B0604020202020204" pitchFamily="34" charset="0"/>
              </a:rPr>
              <a:t>  m</a:t>
            </a:r>
            <a:r>
              <a:rPr lang="en-IN" sz="2800" b="1" i="1" dirty="0">
                <a:solidFill>
                  <a:schemeClr val="tx1">
                    <a:lumMod val="85000"/>
                  </a:schemeClr>
                </a:solidFill>
                <a:effectLst/>
                <a:latin typeface="Agency FB" panose="020B0503020202020204" pitchFamily="34" charset="0"/>
                <a:cs typeface="Arial" panose="020B0604020202020204" pitchFamily="34" charset="0"/>
              </a:rPr>
              <a:t>arket.</a:t>
            </a:r>
            <a:endParaRPr lang="en-IN" sz="2800" b="1" i="1" dirty="0">
              <a:solidFill>
                <a:schemeClr val="tx1">
                  <a:lumMod val="85000"/>
                </a:schemeClr>
              </a:solidFill>
              <a:latin typeface="Agency FB" panose="020B0503020202020204" pitchFamily="34" charset="0"/>
              <a:cs typeface="Arial" panose="020B0604020202020204" pitchFamily="34" charset="0"/>
            </a:endParaRPr>
          </a:p>
          <a:p>
            <a:pPr>
              <a:buFont typeface="Wingdings" panose="05000000000000000000" pitchFamily="2" charset="2"/>
              <a:buChar char="§"/>
            </a:pPr>
            <a:r>
              <a:rPr lang="en-IN" sz="2800" b="1" i="1" dirty="0">
                <a:solidFill>
                  <a:schemeClr val="tx1">
                    <a:lumMod val="85000"/>
                  </a:schemeClr>
                </a:solidFill>
                <a:effectLst/>
                <a:latin typeface="Agency FB" panose="020B0503020202020204" pitchFamily="34" charset="0"/>
                <a:cs typeface="Arial" panose="020B0604020202020204" pitchFamily="34" charset="0"/>
              </a:rPr>
              <a:t>Risk and Reward.</a:t>
            </a:r>
          </a:p>
          <a:p>
            <a:pPr>
              <a:buFont typeface="Wingdings" panose="05000000000000000000" pitchFamily="2" charset="2"/>
              <a:buChar char="§"/>
            </a:pPr>
            <a:r>
              <a:rPr lang="en-IN" sz="2800" b="1" i="1" dirty="0">
                <a:solidFill>
                  <a:schemeClr val="tx1">
                    <a:lumMod val="85000"/>
                  </a:schemeClr>
                </a:solidFill>
                <a:effectLst/>
                <a:latin typeface="Agency FB" panose="020B0503020202020204" pitchFamily="34" charset="0"/>
                <a:cs typeface="Arial" panose="020B0604020202020204" pitchFamily="34" charset="0"/>
              </a:rPr>
              <a:t>Reacting to the</a:t>
            </a:r>
          </a:p>
          <a:p>
            <a:r>
              <a:rPr lang="en-IN" sz="2800" b="1" i="1" dirty="0">
                <a:solidFill>
                  <a:schemeClr val="tx1">
                    <a:lumMod val="85000"/>
                  </a:schemeClr>
                </a:solidFill>
                <a:effectLst/>
                <a:latin typeface="Agency FB" panose="020B0503020202020204" pitchFamily="34" charset="0"/>
                <a:cs typeface="Arial" panose="020B0604020202020204" pitchFamily="34" charset="0"/>
              </a:rPr>
              <a:t>  market.</a:t>
            </a:r>
            <a:endParaRPr lang="en-IN" sz="1800" i="1" dirty="0">
              <a:solidFill>
                <a:schemeClr val="tx1">
                  <a:lumMod val="85000"/>
                </a:schemeClr>
              </a:solidFill>
              <a:latin typeface="Agency FB" panose="020B0503020202020204" pitchFamily="34" charset="0"/>
              <a:cs typeface="Arial" panose="020B0604020202020204" pitchFamily="34" charset="0"/>
            </a:endParaRPr>
          </a:p>
        </p:txBody>
      </p:sp>
    </p:spTree>
    <p:extLst>
      <p:ext uri="{BB962C8B-B14F-4D97-AF65-F5344CB8AC3E}">
        <p14:creationId xmlns:p14="http://schemas.microsoft.com/office/powerpoint/2010/main" val="1759297627"/>
      </p:ext>
    </p:extLst>
  </p:cSld>
  <p:clrMapOvr>
    <a:masterClrMapping/>
  </p:clrMapOvr>
  <mc:AlternateContent xmlns:mc="http://schemas.openxmlformats.org/markup-compatibility/2006" xmlns:p14="http://schemas.microsoft.com/office/powerpoint/2010/main">
    <mc:Choice Requires="p14">
      <p:transition spd="med" p14:dur="700" advTm="6465">
        <p:fade/>
      </p:transition>
    </mc:Choice>
    <mc:Fallback xmlns="">
      <p:transition spd="med" advTm="6465">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FE39C-9EC2-4381-969C-3AC83B6F1647}"/>
              </a:ext>
            </a:extLst>
          </p:cNvPr>
          <p:cNvSpPr>
            <a:spLocks noGrp="1"/>
          </p:cNvSpPr>
          <p:nvPr>
            <p:ph type="title"/>
          </p:nvPr>
        </p:nvSpPr>
        <p:spPr/>
        <p:txBody>
          <a:bodyPr/>
          <a:lstStyle/>
          <a:p>
            <a:r>
              <a:rPr lang="en-US" dirty="0"/>
              <a:t>Why python for data visualization ?</a:t>
            </a:r>
            <a:endParaRPr lang="en-IN" dirty="0"/>
          </a:p>
        </p:txBody>
      </p:sp>
      <p:sp>
        <p:nvSpPr>
          <p:cNvPr id="3" name="Content Placeholder 2">
            <a:extLst>
              <a:ext uri="{FF2B5EF4-FFF2-40B4-BE49-F238E27FC236}">
                <a16:creationId xmlns:a16="http://schemas.microsoft.com/office/drawing/2014/main" id="{5ED563EF-0AA7-4BBA-8988-E79F95759471}"/>
              </a:ext>
            </a:extLst>
          </p:cNvPr>
          <p:cNvSpPr>
            <a:spLocks noGrp="1"/>
          </p:cNvSpPr>
          <p:nvPr>
            <p:ph sz="half" idx="1"/>
          </p:nvPr>
        </p:nvSpPr>
        <p:spPr>
          <a:xfrm>
            <a:off x="619124" y="1426464"/>
            <a:ext cx="6264275" cy="4870001"/>
          </a:xfrm>
        </p:spPr>
        <p:txBody>
          <a:bodyPr>
            <a:normAutofit/>
          </a:bodyPr>
          <a:lstStyle/>
          <a:p>
            <a:r>
              <a:rPr lang="en-US" sz="3200" b="0" i="1" dirty="0">
                <a:solidFill>
                  <a:schemeClr val="tx1">
                    <a:lumMod val="85000"/>
                  </a:schemeClr>
                </a:solidFill>
                <a:effectLst/>
                <a:latin typeface="Agency FB" panose="020B0503020202020204" pitchFamily="34" charset="0"/>
              </a:rPr>
              <a:t>Though there are lots of tools available for Data Visualization, Python has few best libraries that make Python Visualization easy for any dataset. These libraries make Python Visualization affordable for large and small datasets.</a:t>
            </a:r>
            <a:endParaRPr lang="en-IN" sz="3200" i="1" dirty="0">
              <a:solidFill>
                <a:schemeClr val="tx1">
                  <a:lumMod val="85000"/>
                </a:schemeClr>
              </a:solidFill>
              <a:latin typeface="Agency FB" panose="020B0503020202020204" pitchFamily="34" charset="0"/>
            </a:endParaRPr>
          </a:p>
        </p:txBody>
      </p:sp>
      <p:pic>
        <p:nvPicPr>
          <p:cNvPr id="14" name="Content Placeholder 13">
            <a:extLst>
              <a:ext uri="{FF2B5EF4-FFF2-40B4-BE49-F238E27FC236}">
                <a16:creationId xmlns:a16="http://schemas.microsoft.com/office/drawing/2014/main" id="{386308C1-7951-45D3-B73F-6478FF36262F}"/>
              </a:ext>
            </a:extLst>
          </p:cNvPr>
          <p:cNvPicPr>
            <a:picLocks noGrp="1" noChangeAspect="1"/>
          </p:cNvPicPr>
          <p:nvPr>
            <p:ph sz="half" idx="2"/>
          </p:nvPr>
        </p:nvPicPr>
        <p:blipFill>
          <a:blip r:embed="rId2"/>
          <a:stretch>
            <a:fillRect/>
          </a:stretch>
        </p:blipFill>
        <p:spPr>
          <a:xfrm>
            <a:off x="6738425" y="1426464"/>
            <a:ext cx="4698609" cy="3440957"/>
          </a:xfrm>
          <a:prstGeom prst="rect">
            <a:avLst/>
          </a:prstGeom>
        </p:spPr>
      </p:pic>
    </p:spTree>
    <p:extLst>
      <p:ext uri="{BB962C8B-B14F-4D97-AF65-F5344CB8AC3E}">
        <p14:creationId xmlns:p14="http://schemas.microsoft.com/office/powerpoint/2010/main" val="1011493838"/>
      </p:ext>
    </p:extLst>
  </p:cSld>
  <p:clrMapOvr>
    <a:masterClrMapping/>
  </p:clrMapOvr>
  <mc:AlternateContent xmlns:mc="http://schemas.openxmlformats.org/markup-compatibility/2006" xmlns:p14="http://schemas.microsoft.com/office/powerpoint/2010/main">
    <mc:Choice Requires="p14">
      <p:transition spd="med" p14:dur="700" advTm="10017">
        <p:fade/>
      </p:transition>
    </mc:Choice>
    <mc:Fallback xmlns="">
      <p:transition spd="med" advTm="10017">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1B1560-8283-481D-80B9-9AEA64ABEDA3}"/>
              </a:ext>
            </a:extLst>
          </p:cNvPr>
          <p:cNvPicPr>
            <a:picLocks noChangeAspect="1"/>
          </p:cNvPicPr>
          <p:nvPr/>
        </p:nvPicPr>
        <p:blipFill>
          <a:blip r:embed="rId2"/>
          <a:stretch>
            <a:fillRect/>
          </a:stretch>
        </p:blipFill>
        <p:spPr>
          <a:xfrm>
            <a:off x="506436" y="945832"/>
            <a:ext cx="11085341" cy="4600575"/>
          </a:xfrm>
          <a:prstGeom prst="rect">
            <a:avLst/>
          </a:prstGeom>
        </p:spPr>
      </p:pic>
      <p:sp>
        <p:nvSpPr>
          <p:cNvPr id="4" name="Rectangle 3">
            <a:extLst>
              <a:ext uri="{FF2B5EF4-FFF2-40B4-BE49-F238E27FC236}">
                <a16:creationId xmlns:a16="http://schemas.microsoft.com/office/drawing/2014/main" id="{63031040-8064-4F51-BABB-6373B6EE3CB2}"/>
              </a:ext>
            </a:extLst>
          </p:cNvPr>
          <p:cNvSpPr/>
          <p:nvPr/>
        </p:nvSpPr>
        <p:spPr>
          <a:xfrm>
            <a:off x="961649" y="1110402"/>
            <a:ext cx="3694756" cy="1107996"/>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6600" b="1" dirty="0">
                <a:ln/>
                <a:solidFill>
                  <a:srgbClr val="51CEDB"/>
                </a:solidFill>
                <a:latin typeface="Arial Black" panose="020B0A04020102020204" pitchFamily="34" charset="0"/>
              </a:rPr>
              <a:t>Python</a:t>
            </a:r>
          </a:p>
        </p:txBody>
      </p:sp>
    </p:spTree>
    <p:extLst>
      <p:ext uri="{BB962C8B-B14F-4D97-AF65-F5344CB8AC3E}">
        <p14:creationId xmlns:p14="http://schemas.microsoft.com/office/powerpoint/2010/main" val="1955525268"/>
      </p:ext>
    </p:extLst>
  </p:cSld>
  <p:clrMapOvr>
    <a:masterClrMapping/>
  </p:clrMapOvr>
  <mc:AlternateContent xmlns:mc="http://schemas.openxmlformats.org/markup-compatibility/2006" xmlns:p14="http://schemas.microsoft.com/office/powerpoint/2010/main">
    <mc:Choice Requires="p14">
      <p:transition spd="med" p14:dur="700" advTm="8826">
        <p:fade/>
      </p:transition>
    </mc:Choice>
    <mc:Fallback xmlns="">
      <p:transition spd="med" advTm="8826">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97219-7785-4FC2-A58D-B24EEA979DEE}"/>
              </a:ext>
            </a:extLst>
          </p:cNvPr>
          <p:cNvSpPr>
            <a:spLocks noGrp="1"/>
          </p:cNvSpPr>
          <p:nvPr>
            <p:ph type="title"/>
          </p:nvPr>
        </p:nvSpPr>
        <p:spPr/>
        <p:txBody>
          <a:bodyPr/>
          <a:lstStyle/>
          <a:p>
            <a:r>
              <a:rPr lang="en-US" dirty="0"/>
              <a:t>What is matplotlib ?</a:t>
            </a:r>
            <a:endParaRPr lang="en-IN" dirty="0"/>
          </a:p>
        </p:txBody>
      </p:sp>
      <p:sp>
        <p:nvSpPr>
          <p:cNvPr id="3" name="Content Placeholder 2">
            <a:extLst>
              <a:ext uri="{FF2B5EF4-FFF2-40B4-BE49-F238E27FC236}">
                <a16:creationId xmlns:a16="http://schemas.microsoft.com/office/drawing/2014/main" id="{4B8EFF89-698D-4C31-9399-4599C3A19805}"/>
              </a:ext>
            </a:extLst>
          </p:cNvPr>
          <p:cNvSpPr>
            <a:spLocks noGrp="1"/>
          </p:cNvSpPr>
          <p:nvPr>
            <p:ph idx="1"/>
          </p:nvPr>
        </p:nvSpPr>
        <p:spPr/>
        <p:txBody>
          <a:bodyPr/>
          <a:lstStyle/>
          <a:p>
            <a:r>
              <a:rPr lang="en-US" i="1" dirty="0">
                <a:solidFill>
                  <a:schemeClr val="tx1">
                    <a:lumMod val="85000"/>
                  </a:schemeClr>
                </a:solidFill>
                <a:effectLst/>
                <a:latin typeface="Agency FB" panose="020B0503020202020204" pitchFamily="34" charset="0"/>
              </a:rPr>
              <a:t>Matplotlib is a cross-platform, data visualization and graphical plotting library for Python and its numerical extension NumPy. As such, it offers a viable open source alternative to MATLAB. </a:t>
            </a:r>
            <a:endParaRPr lang="en-IN" i="1" dirty="0">
              <a:solidFill>
                <a:schemeClr val="tx1">
                  <a:lumMod val="85000"/>
                </a:schemeClr>
              </a:solidFill>
              <a:latin typeface="Agency FB" panose="020B0503020202020204" pitchFamily="34" charset="0"/>
            </a:endParaRPr>
          </a:p>
          <a:p>
            <a:endParaRPr lang="en-IN" dirty="0"/>
          </a:p>
        </p:txBody>
      </p:sp>
    </p:spTree>
    <p:extLst>
      <p:ext uri="{BB962C8B-B14F-4D97-AF65-F5344CB8AC3E}">
        <p14:creationId xmlns:p14="http://schemas.microsoft.com/office/powerpoint/2010/main" val="1004246157"/>
      </p:ext>
    </p:extLst>
  </p:cSld>
  <p:clrMapOvr>
    <a:masterClrMapping/>
  </p:clrMapOvr>
  <mc:AlternateContent xmlns:mc="http://schemas.openxmlformats.org/markup-compatibility/2006" xmlns:p14="http://schemas.microsoft.com/office/powerpoint/2010/main">
    <mc:Choice Requires="p14">
      <p:transition spd="med" p14:dur="700" advTm="6538">
        <p:fade/>
      </p:transition>
    </mc:Choice>
    <mc:Fallback xmlns="">
      <p:transition spd="med" advTm="6538">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ightfall design templat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Arial">
      <a:maj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5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extLst>
    <a:ext uri="{05A4C25C-085E-4340-85A3-A5531E510DB2}">
      <thm15:themeFamily xmlns:thm15="http://schemas.microsoft.com/office/thememl/2012/main" name="Nightfall design slides.potx" id="{1F21CAEF-9FBE-490C-A0F8-816FBEE90D46}" vid="{85D2A922-5EE5-4375-8B4A-B39999B15898}"/>
    </a:ext>
  </a:extLst>
</a:theme>
</file>

<file path=ppt/theme/theme2.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Arial">
      <a:maj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5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Arial">
      <a:maj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panose="020B0604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5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Nightfall design slides</Template>
  <TotalTime>614</TotalTime>
  <Words>1127</Words>
  <Application>Microsoft Office PowerPoint</Application>
  <PresentationFormat>Widescreen</PresentationFormat>
  <Paragraphs>108</Paragraphs>
  <Slides>25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Agency FB</vt:lpstr>
      <vt:lpstr>Arial</vt:lpstr>
      <vt:lpstr>Arial Black</vt:lpstr>
      <vt:lpstr>Wingdings</vt:lpstr>
      <vt:lpstr>Wingdings 2</vt:lpstr>
      <vt:lpstr>Wingdings 3</vt:lpstr>
      <vt:lpstr>Nightfall design template</vt:lpstr>
      <vt:lpstr>Visualization in 2d</vt:lpstr>
      <vt:lpstr>Group members :-</vt:lpstr>
      <vt:lpstr>DATA VISUALIZATION IN PYTHON</vt:lpstr>
      <vt:lpstr>What is data visualization ?</vt:lpstr>
      <vt:lpstr>Why data visualization is important ?</vt:lpstr>
      <vt:lpstr>Benefits of data visualization</vt:lpstr>
      <vt:lpstr>Why python for data visualization ?</vt:lpstr>
      <vt:lpstr>PowerPoint Presentation</vt:lpstr>
      <vt:lpstr>What is matplotlib ?</vt:lpstr>
      <vt:lpstr>Matplotlib and NumPy</vt:lpstr>
      <vt:lpstr>PowerPoint Presentation</vt:lpstr>
      <vt:lpstr>Types of data visualization :-</vt:lpstr>
      <vt:lpstr>Some common functions for graphs in python</vt:lpstr>
      <vt:lpstr>Pie Chart</vt:lpstr>
      <vt:lpstr>Functions in python for Pie Chart</vt:lpstr>
      <vt:lpstr>Line Graph</vt:lpstr>
      <vt:lpstr>Functions in python for Line Graph</vt:lpstr>
      <vt:lpstr>Histogram</vt:lpstr>
      <vt:lpstr>Functions in python for histogram</vt:lpstr>
      <vt:lpstr>Bar Graph</vt:lpstr>
      <vt:lpstr>Multi Bar Graph</vt:lpstr>
      <vt:lpstr>Functions in python for Bar Graph</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Visualization in 2d</dc:title>
  <dc:creator>fatimayasmin0786@gmail.com</dc:creator>
  <cp:lastModifiedBy>fatimayasmin0786@gmail.com</cp:lastModifiedBy>
  <cp:revision>8</cp:revision>
  <dcterms:created xsi:type="dcterms:W3CDTF">2021-11-27T04:57:08Z</dcterms:created>
  <dcterms:modified xsi:type="dcterms:W3CDTF">2021-12-14T08:05:30Z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74064800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